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7"/>
  </p:notesMasterIdLst>
  <p:sldIdLst>
    <p:sldId id="256" r:id="rId2"/>
    <p:sldId id="272" r:id="rId3"/>
    <p:sldId id="273" r:id="rId4"/>
    <p:sldId id="280" r:id="rId5"/>
    <p:sldId id="281" r:id="rId6"/>
    <p:sldId id="274" r:id="rId7"/>
    <p:sldId id="260" r:id="rId8"/>
    <p:sldId id="261" r:id="rId9"/>
    <p:sldId id="257" r:id="rId10"/>
    <p:sldId id="258" r:id="rId11"/>
    <p:sldId id="259" r:id="rId12"/>
    <p:sldId id="294" r:id="rId13"/>
    <p:sldId id="262" r:id="rId14"/>
    <p:sldId id="263" r:id="rId15"/>
    <p:sldId id="264" r:id="rId16"/>
    <p:sldId id="265" r:id="rId17"/>
    <p:sldId id="266" r:id="rId18"/>
    <p:sldId id="267"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268" r:id="rId43"/>
    <p:sldId id="269" r:id="rId44"/>
    <p:sldId id="318" r:id="rId45"/>
    <p:sldId id="270" r:id="rId46"/>
    <p:sldId id="275" r:id="rId47"/>
    <p:sldId id="271" r:id="rId48"/>
    <p:sldId id="276" r:id="rId49"/>
    <p:sldId id="277" r:id="rId50"/>
    <p:sldId id="320" r:id="rId51"/>
    <p:sldId id="319" r:id="rId52"/>
    <p:sldId id="321" r:id="rId53"/>
    <p:sldId id="322" r:id="rId54"/>
    <p:sldId id="323" r:id="rId55"/>
    <p:sldId id="324" r:id="rId56"/>
    <p:sldId id="325" r:id="rId57"/>
    <p:sldId id="278" r:id="rId58"/>
    <p:sldId id="326" r:id="rId59"/>
    <p:sldId id="327" r:id="rId60"/>
    <p:sldId id="328" r:id="rId61"/>
    <p:sldId id="279" r:id="rId62"/>
    <p:sldId id="283" r:id="rId63"/>
    <p:sldId id="353" r:id="rId64"/>
    <p:sldId id="331" r:id="rId65"/>
    <p:sldId id="282" r:id="rId66"/>
    <p:sldId id="332" r:id="rId67"/>
    <p:sldId id="333" r:id="rId68"/>
    <p:sldId id="334" r:id="rId69"/>
    <p:sldId id="335" r:id="rId70"/>
    <p:sldId id="336" r:id="rId71"/>
    <p:sldId id="337" r:id="rId72"/>
    <p:sldId id="338" r:id="rId73"/>
    <p:sldId id="339" r:id="rId74"/>
    <p:sldId id="340" r:id="rId75"/>
    <p:sldId id="341" r:id="rId76"/>
    <p:sldId id="342" r:id="rId77"/>
    <p:sldId id="284" r:id="rId78"/>
    <p:sldId id="343" r:id="rId79"/>
    <p:sldId id="344" r:id="rId80"/>
    <p:sldId id="345" r:id="rId81"/>
    <p:sldId id="346" r:id="rId82"/>
    <p:sldId id="347" r:id="rId83"/>
    <p:sldId id="348" r:id="rId84"/>
    <p:sldId id="349" r:id="rId85"/>
    <p:sldId id="350" r:id="rId86"/>
    <p:sldId id="285" r:id="rId87"/>
    <p:sldId id="287" r:id="rId88"/>
    <p:sldId id="351" r:id="rId89"/>
    <p:sldId id="352" r:id="rId90"/>
    <p:sldId id="286" r:id="rId91"/>
    <p:sldId id="354" r:id="rId92"/>
    <p:sldId id="355" r:id="rId93"/>
    <p:sldId id="356" r:id="rId94"/>
    <p:sldId id="357" r:id="rId95"/>
    <p:sldId id="288" r:id="rId96"/>
    <p:sldId id="358" r:id="rId97"/>
    <p:sldId id="289" r:id="rId98"/>
    <p:sldId id="291" r:id="rId99"/>
    <p:sldId id="290" r:id="rId100"/>
    <p:sldId id="359" r:id="rId101"/>
    <p:sldId id="360" r:id="rId102"/>
    <p:sldId id="361" r:id="rId103"/>
    <p:sldId id="362" r:id="rId104"/>
    <p:sldId id="363" r:id="rId105"/>
    <p:sldId id="364" r:id="rId106"/>
    <p:sldId id="365" r:id="rId107"/>
    <p:sldId id="366" r:id="rId108"/>
    <p:sldId id="367" r:id="rId109"/>
    <p:sldId id="292" r:id="rId110"/>
    <p:sldId id="293" r:id="rId111"/>
    <p:sldId id="329" r:id="rId112"/>
    <p:sldId id="368" r:id="rId113"/>
    <p:sldId id="369" r:id="rId114"/>
    <p:sldId id="370" r:id="rId115"/>
    <p:sldId id="330"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DB5"/>
    <a:srgbClr val="F4F9B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0143" autoAdjust="0"/>
  </p:normalViewPr>
  <p:slideViewPr>
    <p:cSldViewPr>
      <p:cViewPr varScale="1">
        <p:scale>
          <a:sx n="62" d="100"/>
          <a:sy n="62" d="100"/>
        </p:scale>
        <p:origin x="-151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4B0BA0-B7B8-4176-9CF5-A8EA2E5B54F2}" type="datetimeFigureOut">
              <a:rPr lang="en-US" smtClean="0"/>
              <a:pPr/>
              <a:t>3/9/2014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F88800-C166-4BF5-BAA9-4CA2D843655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b="1" dirty="0" smtClean="0"/>
              <a:t>Strategy:</a:t>
            </a:r>
          </a:p>
          <a:p>
            <a:pPr algn="just"/>
            <a:r>
              <a:rPr lang="en-US" b="0" dirty="0" smtClean="0"/>
              <a:t>Define a</a:t>
            </a:r>
            <a:r>
              <a:rPr lang="en-US" b="0" baseline="0" dirty="0" smtClean="0"/>
              <a:t> family of algorithms, encapsulate each one, and make them interchangeable. Strategy lets the algorithm vary independently from clients that use it.</a:t>
            </a:r>
          </a:p>
          <a:p>
            <a:pPr algn="just"/>
            <a:endParaRPr lang="en-US" b="0" baseline="0" dirty="0" smtClean="0"/>
          </a:p>
          <a:p>
            <a:pPr algn="just"/>
            <a:r>
              <a:rPr lang="en-US" b="1" baseline="0" dirty="0" smtClean="0"/>
              <a:t>Template Method:</a:t>
            </a:r>
          </a:p>
          <a:p>
            <a:pPr algn="just"/>
            <a:r>
              <a:rPr lang="en-US" b="0" baseline="0" dirty="0" smtClean="0"/>
              <a:t>Define the skeleton of an algorithm in an operation, deferring some steps to sub classes.</a:t>
            </a:r>
          </a:p>
          <a:p>
            <a:pPr algn="just"/>
            <a:endParaRPr lang="en-US" b="0" baseline="0" dirty="0" smtClean="0"/>
          </a:p>
          <a:p>
            <a:pPr algn="just"/>
            <a:r>
              <a:rPr lang="en-US" b="1" baseline="0" dirty="0" smtClean="0"/>
              <a:t>Visitor:</a:t>
            </a:r>
          </a:p>
          <a:p>
            <a:pPr algn="just"/>
            <a:r>
              <a:rPr lang="en-US" b="0" baseline="0" dirty="0" smtClean="0"/>
              <a:t>Represent an operation to be performed on the elements of an object structure. Visitor lets you define a new operation without changing the classes of the elements on which it operates.</a:t>
            </a:r>
          </a:p>
          <a:p>
            <a:pPr algn="just"/>
            <a:endParaRPr lang="en-US" b="0" baseline="0" dirty="0" smtClean="0"/>
          </a:p>
          <a:p>
            <a:pPr algn="just"/>
            <a:endParaRPr lang="en-US" b="0"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the </a:t>
            </a:r>
            <a:r>
              <a:rPr lang="en-US" i="1" dirty="0" smtClean="0"/>
              <a:t>Abstract</a:t>
            </a:r>
            <a:r>
              <a:rPr lang="en-US" dirty="0" smtClean="0"/>
              <a:t> </a:t>
            </a:r>
            <a:r>
              <a:rPr lang="en-US" i="1" dirty="0" smtClean="0"/>
              <a:t>Factory </a:t>
            </a:r>
            <a:r>
              <a:rPr lang="en-US" dirty="0" smtClean="0"/>
              <a:t>is to provide an interface for creating families of related objects, without specifying concrete classes. This pattern is found in the sheet metal stamping equipment used in the manufacture of Japanese automobiles. The stamping equipment is an </a:t>
            </a:r>
            <a:r>
              <a:rPr lang="en-US" i="1" dirty="0" smtClean="0"/>
              <a:t>Abstract Factory</a:t>
            </a:r>
            <a:r>
              <a:rPr lang="en-US" dirty="0" smtClean="0"/>
              <a:t> which creates auto body parts. The same machinery is used to stamp right hand doors, left hand doors, right front fenders, left front fenders, hoods etc. for different models of cars. Through the use of rollers to change the stamping dies, the concrete classes produced by the machinery can be changed within three minutes.</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Adapter</a:t>
            </a:r>
            <a:r>
              <a:rPr lang="en-US" dirty="0" smtClean="0"/>
              <a:t> pattern allows otherwise incompatible classes to work together by converting the interface of one class into an interface expected by the clients. Socket wrenches provide an example of the </a:t>
            </a:r>
            <a:r>
              <a:rPr lang="en-US" i="1" dirty="0" smtClean="0"/>
              <a:t>Adapter</a:t>
            </a:r>
            <a:r>
              <a:rPr lang="en-US" dirty="0" smtClean="0"/>
              <a:t>. A socket attaches to a ratchet, provided that the size of the drive is the same. Typical drive sizes in the United States are 1/2" and 1/4". Obviously a 1/2" drive ratchet will not fit into a 1/4" drive socket unless an adapter is used. A 1/2" to 1/4" adapter has a 1/2" female connection to fit on the 1/2" drive ratchet, and a 1/4" male connection to fit in the 1/4" drive socket. </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Bridge</a:t>
            </a:r>
            <a:r>
              <a:rPr lang="en-US" dirty="0" smtClean="0"/>
              <a:t> pattern decouples an abstraction from its implementation, so that the two can vary independently. A household switch controlling lights, ceiling fans, etc. is an example of the </a:t>
            </a:r>
            <a:r>
              <a:rPr lang="en-US" i="1" dirty="0" smtClean="0"/>
              <a:t>Bridge.</a:t>
            </a:r>
            <a:r>
              <a:rPr lang="en-US" dirty="0" smtClean="0"/>
              <a:t> The purpose of the switch is to turn a device on or off. The actual switch can be implemented as a pull chain, a simple two position switch, or a variety of dimmer switches. </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Builder</a:t>
            </a:r>
            <a:r>
              <a:rPr lang="en-US" dirty="0" smtClean="0"/>
              <a:t> pattern separates the construction of a complex object from its representation, so that the same construction process can create different representation. This pattern is used by fast food restaurants to construct children's meals. Children's meals typically consist of a main item, a side item, a drink, and a toy (e.g., a hamburger, fries, coke, and toy car). Note that there can be variation in the contents of the children's meal, but the construction process is the same. Whether a customer orders a hamburger, cheeseburger, or chicken, the process is the same. The employee at the counter directs the crew to assemble a main item, side item, and toy. These items are then placed in a bag. The drink is placed in a cup and remains outside of the bag. This same process is used at competing restaurants. </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Chain of Responsibility</a:t>
            </a:r>
            <a:r>
              <a:rPr lang="en-US" dirty="0" smtClean="0"/>
              <a:t> pattern avoids coupling the sender of a request to the receiver, by giving more than one object a chance to handle the request. Mechanical coin sorting banks use the </a:t>
            </a:r>
            <a:r>
              <a:rPr lang="en-US" i="1" dirty="0" smtClean="0"/>
              <a:t>Chain of Responsibility. </a:t>
            </a:r>
            <a:r>
              <a:rPr lang="en-US" dirty="0" smtClean="0"/>
              <a:t>Rather than having a separate slot for each coin denomination coupled with receptacle for the denomination, a single slot is used. When the coin is dropped, the coin is routed to the appropriate receptacle by the mechanical mechanisms within the bank. </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Command</a:t>
            </a:r>
            <a:r>
              <a:rPr lang="en-US" dirty="0" smtClean="0"/>
              <a:t> pattern allows requests to be encapsulated as objects, thereby allowing clients to be </a:t>
            </a:r>
            <a:r>
              <a:rPr lang="en-US" dirty="0" err="1" smtClean="0"/>
              <a:t>paramaterized</a:t>
            </a:r>
            <a:r>
              <a:rPr lang="en-US" dirty="0" smtClean="0"/>
              <a:t> with different requests. The "check" at a diner is an example of a </a:t>
            </a:r>
            <a:r>
              <a:rPr lang="en-US" i="1" dirty="0" smtClean="0"/>
              <a:t>Command</a:t>
            </a:r>
            <a:r>
              <a:rPr lang="en-US" dirty="0" smtClean="0"/>
              <a:t> pattern. The waiter or waitress takes an order, or command from a customer, and encapsulates that order by writing it on the check. The order is then queued for a short order cook. Note that the pad of "checks" used by different diners is not dependent on the menu, and therefore they can support commands to cook many different items.</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Composite</a:t>
            </a:r>
            <a:r>
              <a:rPr lang="en-US" dirty="0" smtClean="0"/>
              <a:t> composes objects into tree structures, and lets clients treat individual objects and compositions uniformly. Although the example is abstract, arithmetic expressions are </a:t>
            </a:r>
            <a:r>
              <a:rPr lang="en-US" i="1" dirty="0" smtClean="0"/>
              <a:t>Composites. </a:t>
            </a:r>
            <a:r>
              <a:rPr lang="en-US" dirty="0" smtClean="0"/>
              <a:t>An arithmetic expression consists of an operand, an operator (+ - * /), and another operand. The operand can be a number, or another arithmetic expression. Thus, 2 + 3 and (2 + 3) + (4 * 6) are both valid expressions. </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Decorator</a:t>
            </a:r>
            <a:r>
              <a:rPr lang="en-US" dirty="0" smtClean="0"/>
              <a:t> attaches additional responsibilities to an object dynamically. Although paintings can be hung on a wall with or without frames, frames are often added, and it is the frame which is actually hung on the wall. Prior to hanging, the paintings may be matted and framed, with the painting, matting, and frame forming a single visual component. </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Facade</a:t>
            </a:r>
            <a:r>
              <a:rPr lang="en-US" dirty="0" smtClean="0"/>
              <a:t> defines a unified, higher level interface to a subsystem, that makes it easier to use. Consumers encounter a </a:t>
            </a:r>
            <a:r>
              <a:rPr lang="en-US" i="1" dirty="0" smtClean="0"/>
              <a:t>Facade </a:t>
            </a:r>
            <a:r>
              <a:rPr lang="en-US" dirty="0" smtClean="0"/>
              <a:t>when ordering from a catalog. The consumer calls one number and speaks with a customer service representative. The customer service representative acts as a </a:t>
            </a:r>
            <a:r>
              <a:rPr lang="en-US" i="1" dirty="0" smtClean="0"/>
              <a:t>Facade,</a:t>
            </a:r>
            <a:r>
              <a:rPr lang="en-US" dirty="0" smtClean="0"/>
              <a:t> providing an interface to the order fulfillment department, the billing department, and the shipping department. </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Relation between OOP and DP is: Object</a:t>
            </a:r>
            <a:r>
              <a:rPr lang="en-US" baseline="0" dirty="0" smtClean="0"/>
              <a:t> Oriented Programming (OOP) is cooking and Design Patterns (DP) are recipes.</a:t>
            </a:r>
          </a:p>
          <a:p>
            <a:pPr>
              <a:buFont typeface="Arial" pitchFamily="34" charset="0"/>
              <a:buChar char="•"/>
            </a:pPr>
            <a:r>
              <a:rPr lang="en-US" baseline="0" dirty="0" smtClean="0"/>
              <a:t> It is like playing with puzzle pieces. When, you are given a puzzle game for the first time, you would try different combinations and take more time to get the right solution for the puzzle. But, the second time, you would get the solution in less amount of time and the third time, even less amount of time. Similarly, design patterns help us to create the software designs faster which are reusable.</a:t>
            </a:r>
          </a:p>
        </p:txBody>
      </p:sp>
      <p:sp>
        <p:nvSpPr>
          <p:cNvPr id="4" name="Slide Number Placeholder 3"/>
          <p:cNvSpPr>
            <a:spLocks noGrp="1"/>
          </p:cNvSpPr>
          <p:nvPr>
            <p:ph type="sldNum" sz="quarter" idx="10"/>
          </p:nvPr>
        </p:nvSpPr>
        <p:spPr/>
        <p:txBody>
          <a:bodyPr/>
          <a:lstStyle/>
          <a:p>
            <a:fld id="{52F88800-C166-4BF5-BAA9-4CA2D843655A}"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Factory Method</a:t>
            </a:r>
            <a:r>
              <a:rPr lang="en-US" dirty="0" smtClean="0"/>
              <a:t> defines an interface for creating objects, but lets subclasses decide which classes to instantiate. Injection molding presses demonstrate this pattern. Manufacturers of plastic toys process plastic molding powder, and inject the plastic into molds of the desired shapes [15]. The class of toy (car, action figure, etc.) is determined by the mold. </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Flyweight</a:t>
            </a:r>
            <a:r>
              <a:rPr lang="en-US" dirty="0" smtClean="0"/>
              <a:t> uses sharing to support large numbers of objects efficiently. The public switched telephone network is an example of a </a:t>
            </a:r>
            <a:r>
              <a:rPr lang="en-US" i="1" dirty="0" smtClean="0"/>
              <a:t>Flyweight. </a:t>
            </a:r>
            <a:r>
              <a:rPr lang="en-US" dirty="0" smtClean="0"/>
              <a:t>There are several resources such as dial tone generators, ringing generators, and digit receivers that must be shared between all subscribers. A subscriber is unaware of how many resources are in the pool when he or she lifts the hand set to make a call. All that matters to subscribers is that dial tone is provided, digits are received, and the call is completed. </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Interpreter</a:t>
            </a:r>
            <a:r>
              <a:rPr lang="en-US" dirty="0" smtClean="0"/>
              <a:t> pattern defines a grammatical representation for a language and an interpreter to interpret the grammar. Musicians are examples of </a:t>
            </a:r>
            <a:r>
              <a:rPr lang="en-US" i="1" dirty="0" smtClean="0"/>
              <a:t>Interpreters.</a:t>
            </a:r>
            <a:r>
              <a:rPr lang="en-US" dirty="0" smtClean="0"/>
              <a:t> The pitch of a sound and its duration can be represented in musical notation on a staff. This notation provides the language of music. Musicians playing the music from the score are able to reproduce the original pitch and duration of each sound represented. </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Iterator</a:t>
            </a:r>
            <a:r>
              <a:rPr lang="en-US" dirty="0" smtClean="0"/>
              <a:t> provides ways to access elements of an aggregate object sequentially without exposing the underlying structure of the object. On early television sets, a dial was used to change channels. When channel surfing, the viewer was required to move the dial through each channel position, regardless of whether or not that channel had reception. On modern television sets, a next and previous button are used. When the viewer selects the "next" button, the next tuned channel will be displayed. Consider watching television in a hotel room in a strange city. When surfing through channels, the channel number is not important, but the programming is. If the programming on one channel is not of interest, the viewer can request the next channel, without knowing its number. </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Mediator</a:t>
            </a:r>
            <a:r>
              <a:rPr lang="en-US" dirty="0" smtClean="0"/>
              <a:t> defines an object that controls how a set of objects interact. Loose coupling between colleague objects is achieved by having colleagues communicate with the </a:t>
            </a:r>
            <a:r>
              <a:rPr lang="en-US" i="1" dirty="0" smtClean="0"/>
              <a:t>Mediator</a:t>
            </a:r>
            <a:r>
              <a:rPr lang="en-US" dirty="0" smtClean="0"/>
              <a:t>, rather than with each other. The control tower at a controlled airport demonstrates this pattern very well. The pilots of the planes approaching or departing the terminal area communicate with the tower, rather than explicitly communicating with one another. The constraints on who can take off or land are enforced by the tower. It is important to note that the tower does not control the whole flight. It exists only to enforce constraints in the terminal area. </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Memento </a:t>
            </a:r>
            <a:r>
              <a:rPr lang="en-US" dirty="0" smtClean="0"/>
              <a:t>captures and externalizes an object's internal state, so the object can be restored to that state later. This pattern is common among do-it-yourself mechanics repairing drum brakes on their cars. The drums are removed from both sides, exposing both the right and left brakes. Only one side is disassembled, and the other side serves as a </a:t>
            </a:r>
            <a:r>
              <a:rPr lang="en-US" i="1" dirty="0" smtClean="0"/>
              <a:t>Memento </a:t>
            </a:r>
            <a:r>
              <a:rPr lang="en-US" dirty="0" smtClean="0"/>
              <a:t>of how the brake parts fit together [8]. Only after the job has been completed on one side is the other side disassembled. When the second side is disassembled, the first side acts as the </a:t>
            </a:r>
            <a:r>
              <a:rPr lang="en-US" i="1" dirty="0" smtClean="0"/>
              <a:t>Memento</a:t>
            </a:r>
            <a:r>
              <a:rPr lang="en-US" dirty="0" smtClean="0"/>
              <a:t>. </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Observer</a:t>
            </a:r>
            <a:r>
              <a:rPr lang="en-US" dirty="0" smtClean="0"/>
              <a:t> defines a one to many relationship, so that when one object changes state, the others are notified and updated automatically. Some auctions demonstrate this pattern. Each bidder possesses a numbered paddle that is used to indicate a bid. The auctioneer starts the bidding, and "observes" when a paddle is raised to accept the bid. The acceptance of the bid changes the bid price, which is broadcast to all of the bidders in the form of a new bid. </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Prototype</a:t>
            </a:r>
            <a:r>
              <a:rPr lang="en-US" dirty="0" smtClean="0"/>
              <a:t> pattern specifies the kind of objects to create using a prototypical instance. Prototypes of new products are often built prior to full production, but in this example, the prototype is passive, and does not participate in copying itself. The mitotic division of a cell, resulting in two identical cells, is an example of a prototype that plays an active role in copying itself and thus, demonstrates the </a:t>
            </a:r>
            <a:r>
              <a:rPr lang="en-US" i="1" dirty="0" smtClean="0"/>
              <a:t>Prototype </a:t>
            </a:r>
            <a:r>
              <a:rPr lang="en-US" dirty="0" smtClean="0"/>
              <a:t>pattern. When a cell splits, two cells of identical genotype result. In other words, the cell clones itself. </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Proxy</a:t>
            </a:r>
            <a:r>
              <a:rPr lang="en-US" dirty="0" smtClean="0"/>
              <a:t> provides a surrogate or place holder to provide access to an object. A check or bank draft is a proxy for funds in an account. A check can be used in place of cash for making purchases and ultimately controls access to cash in the issuer's account. </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Singleton</a:t>
            </a:r>
            <a:r>
              <a:rPr lang="en-US" dirty="0" smtClean="0"/>
              <a:t> pattern ensures that a class has only one instance, and provides a global point of access to that instance. The </a:t>
            </a:r>
            <a:r>
              <a:rPr lang="en-US" i="1" dirty="0" smtClean="0"/>
              <a:t>Singleton</a:t>
            </a:r>
            <a:r>
              <a:rPr lang="en-US" dirty="0" smtClean="0"/>
              <a:t> pattern is named after the singleton set, which is defined to be a set containing one element. The office of the President of the United States is a </a:t>
            </a:r>
            <a:r>
              <a:rPr lang="en-US" i="1" dirty="0" smtClean="0"/>
              <a:t>Singleton</a:t>
            </a:r>
            <a:r>
              <a:rPr lang="en-US" dirty="0" smtClean="0"/>
              <a:t>. The United States Constitution specifies the means by which a president is elected, limits the term of office, and defines the order of succession. As a result, there can be at most one active president at any given time. Regardless of the personal identity of the active president, the title, "The President of the United States" is a global point of access that identifies the person in the office. </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Pattern name:</a:t>
            </a:r>
          </a:p>
          <a:p>
            <a:r>
              <a:rPr lang="en-US" dirty="0" smtClean="0"/>
              <a:t>The pattern name provides a way</a:t>
            </a:r>
            <a:r>
              <a:rPr lang="en-US" baseline="0" dirty="0" smtClean="0"/>
              <a:t> to describe the design problem, its solution and consequences in a word or two. A pattern name provides vocabulary using which we can communicate with other people, document them and reference them in software designs. Finding a good name for a design pattern is a major issue.</a:t>
            </a:r>
          </a:p>
          <a:p>
            <a:endParaRPr lang="en-US" baseline="0" dirty="0" smtClean="0"/>
          </a:p>
          <a:p>
            <a:r>
              <a:rPr lang="en-US" b="1" dirty="0" smtClean="0"/>
              <a:t>Problem:</a:t>
            </a:r>
          </a:p>
          <a:p>
            <a:r>
              <a:rPr lang="en-US" dirty="0" smtClean="0"/>
              <a:t>The problem describes when to apply the pattern and in which context to apply the pattern.</a:t>
            </a:r>
            <a:r>
              <a:rPr lang="en-US" baseline="0" dirty="0" smtClean="0"/>
              <a:t> The problem may describe the class and object structures in a bad design context. Sometimes, the problem might also list out the conditions that must be pre satisfied to apply the pattern.</a:t>
            </a:r>
          </a:p>
          <a:p>
            <a:endParaRPr lang="en-US" baseline="0" dirty="0" smtClean="0"/>
          </a:p>
          <a:p>
            <a:r>
              <a:rPr lang="en-US" b="1" baseline="0" dirty="0" smtClean="0"/>
              <a:t>Solution:</a:t>
            </a:r>
          </a:p>
          <a:p>
            <a:r>
              <a:rPr lang="en-US" b="0" baseline="0" dirty="0" smtClean="0"/>
              <a:t>The solution describes the elements (classes and objects) that make up the design, their relationships, responsibilities and collaborations. The solution does not describe a particular concrete design or implementation (no code). A pattern is a template that can be applied in many different situations.</a:t>
            </a:r>
          </a:p>
          <a:p>
            <a:endParaRPr lang="en-US" b="0" baseline="0" dirty="0" smtClean="0"/>
          </a:p>
          <a:p>
            <a:r>
              <a:rPr lang="en-US" b="1" baseline="0" dirty="0" smtClean="0"/>
              <a:t>Consequences:</a:t>
            </a:r>
          </a:p>
          <a:p>
            <a:r>
              <a:rPr lang="en-US" b="0" dirty="0" smtClean="0"/>
              <a:t>These are the</a:t>
            </a:r>
            <a:r>
              <a:rPr lang="en-US" b="0" baseline="0" dirty="0" smtClean="0"/>
              <a:t> costs and benefits of applying the patterns. These consequences involve space and time trade-offs, language and implementation issues as well as the effect of pattern on system’s flexibility, extensibility or portability. Listing these consequences explicitly enables us to understand and evaluate them.</a:t>
            </a:r>
          </a:p>
        </p:txBody>
      </p:sp>
      <p:sp>
        <p:nvSpPr>
          <p:cNvPr id="4" name="Slide Number Placeholder 3"/>
          <p:cNvSpPr>
            <a:spLocks noGrp="1"/>
          </p:cNvSpPr>
          <p:nvPr>
            <p:ph type="sldNum" sz="quarter" idx="10"/>
          </p:nvPr>
        </p:nvSpPr>
        <p:spPr/>
        <p:txBody>
          <a:bodyPr/>
          <a:lstStyle/>
          <a:p>
            <a:fld id="{52F88800-C166-4BF5-BAA9-4CA2D843655A}" type="slidenum">
              <a:rPr lang="en-US" smtClean="0"/>
              <a:pPr/>
              <a:t>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State</a:t>
            </a:r>
            <a:r>
              <a:rPr lang="en-US" dirty="0" smtClean="0"/>
              <a:t> pattern allows an object to change its behavior when its internal state changes. This pattern can be observed in a vending machine. Vending machines have states based on the inventory, amount of currency deposited, the ability to make change, the item selected, etc. When currency is deposited and a selection is made, a vending machine will either deliver a product and no change, deliver a product and change, deliver no product due to insufficient currency on deposit, or deliver no product due to inventory depletion. </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i="1" dirty="0" smtClean="0"/>
              <a:t>Strategy</a:t>
            </a:r>
            <a:r>
              <a:rPr lang="en-US" dirty="0" smtClean="0"/>
              <a:t> defines a set of algorithms that can be used interchangeably. Modes of transportation to an airport is an example of a </a:t>
            </a:r>
            <a:r>
              <a:rPr lang="en-US" i="1" dirty="0" smtClean="0"/>
              <a:t>Strategy. </a:t>
            </a:r>
            <a:r>
              <a:rPr lang="en-US" dirty="0" smtClean="0"/>
              <a:t>Several options exist, such as driving one's own car, taking a taxi, an airport shuttle, a city bus, or a limousine service. For some airports, subways and helicopters are also available as a mode of transportation to the airport. Any of these modes of transportation will get a traveler to the airport, and they can be used interchangeably. The traveler must chose the </a:t>
            </a:r>
            <a:r>
              <a:rPr lang="en-US" i="1" dirty="0" smtClean="0"/>
              <a:t>Strategy</a:t>
            </a:r>
            <a:r>
              <a:rPr lang="en-US" dirty="0" smtClean="0"/>
              <a:t> based on tradeoffs between cost, convenience, and time. </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39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Template</a:t>
            </a:r>
            <a:r>
              <a:rPr lang="en-US" dirty="0" smtClean="0"/>
              <a:t> </a:t>
            </a:r>
            <a:r>
              <a:rPr lang="en-US" i="1" dirty="0" smtClean="0"/>
              <a:t>Method </a:t>
            </a:r>
            <a:r>
              <a:rPr lang="en-US" dirty="0" smtClean="0"/>
              <a:t>defines a skeleton of an algorithm in an operation, and defers some steps to subclasses. Home builders use the </a:t>
            </a:r>
            <a:r>
              <a:rPr lang="en-US" i="1" dirty="0" smtClean="0"/>
              <a:t>Template</a:t>
            </a:r>
            <a:r>
              <a:rPr lang="en-US" dirty="0" smtClean="0"/>
              <a:t> </a:t>
            </a:r>
            <a:r>
              <a:rPr lang="en-US" i="1" dirty="0" smtClean="0"/>
              <a:t>Method</a:t>
            </a:r>
            <a:r>
              <a:rPr lang="en-US" dirty="0" smtClean="0"/>
              <a:t> when developing a new subdivision. A typical subdivision consists of a limited number of floor plans, with different variations available for each floor plan. Within a floor plan, the foundation, framing, plumbing, and wiring will be identical for each house. Variation is introduced in the latter stages of construction to produce a wider variety of models. </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40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Visitor</a:t>
            </a:r>
            <a:r>
              <a:rPr lang="en-US" dirty="0" smtClean="0"/>
              <a:t> pattern represents an operation to be performed on the elements of an object structure, without changing the classes on which it operates. This pattern can be observed in the operation of a taxi company. When a person calls a taxi company he or she becomes part of the company's list of customers. The company then dispatches a cab to the customer (accepting a visitor). </a:t>
            </a:r>
            <a:r>
              <a:rPr lang="en-US" smtClean="0"/>
              <a:t>Upon entering the taxi, or </a:t>
            </a:r>
            <a:r>
              <a:rPr lang="en-US" i="1" smtClean="0"/>
              <a:t>Visitor</a:t>
            </a:r>
            <a:r>
              <a:rPr lang="en-US" smtClean="0"/>
              <a:t>, the customer is no longer in control of his or her own transportation, the taxi (driver) is. </a:t>
            </a:r>
            <a:endParaRPr lang="en-US"/>
          </a:p>
        </p:txBody>
      </p:sp>
      <p:sp>
        <p:nvSpPr>
          <p:cNvPr id="4" name="Slide Number Placeholder 3"/>
          <p:cNvSpPr>
            <a:spLocks noGrp="1"/>
          </p:cNvSpPr>
          <p:nvPr>
            <p:ph type="sldNum" sz="quarter" idx="10"/>
          </p:nvPr>
        </p:nvSpPr>
        <p:spPr/>
        <p:txBody>
          <a:bodyPr/>
          <a:lstStyle/>
          <a:p>
            <a:fld id="{52F88800-C166-4BF5-BAA9-4CA2D843655A}" type="slidenum">
              <a:rPr lang="en-US" smtClean="0"/>
              <a:pPr/>
              <a:t>41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Design patterns vary in their granularity</a:t>
            </a:r>
            <a:r>
              <a:rPr lang="en-US" baseline="0" dirty="0" smtClean="0"/>
              <a:t> and level of abstraction. As there are many design patterns, we can organize or classify patterns to learn them faster. Here we classify the patterns along two dimensions: one is purpose which reflects what a pattern does and the second one is scope which specifies whether the pattern applies to classes or objects.</a:t>
            </a:r>
          </a:p>
          <a:p>
            <a:pPr algn="just"/>
            <a:endParaRPr lang="en-US" baseline="0" dirty="0" smtClean="0"/>
          </a:p>
          <a:p>
            <a:pPr algn="just"/>
            <a:r>
              <a:rPr lang="en-US" baseline="0" dirty="0" smtClean="0"/>
              <a:t>Along the purpose dimension, patterns are classified into three types: 1) Creational patterns 2) Structural patterns and 3) Behavioral patterns. The creational patterns focus on the process of object creation. The structural patterns concern is, the structure of classes and objects and the behavioral patterns focus on how the classes and objects collaborate with each other to carry out their responsibilities.</a:t>
            </a:r>
          </a:p>
          <a:p>
            <a:pPr algn="just"/>
            <a:endParaRPr lang="en-US" baseline="0" dirty="0" smtClean="0"/>
          </a:p>
          <a:p>
            <a:pPr algn="just"/>
            <a:r>
              <a:rPr lang="en-US" dirty="0" smtClean="0"/>
              <a:t>Along the scope</a:t>
            </a:r>
            <a:r>
              <a:rPr lang="en-US" baseline="0" dirty="0" smtClean="0"/>
              <a:t> dimension, patterns are classified into two types: 1) Class patterns and 2) Object patterns. Class patterns deal with the relationships between classes which is through inheritance. So, these class relationships are static at compile time. Object patterns deal with object relationships which can be changed at run-time and these are dynamic. Almost all patterns use inheritance to some degree.</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42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As there are 23 patterns in the catalog it will be difficult to choose a design pattern.</a:t>
            </a:r>
            <a:r>
              <a:rPr lang="en-US" baseline="0" dirty="0" smtClean="0"/>
              <a:t> It might become hard to find the design pattern that solves our problem, especially if the catalog is new and unfamiliar to you. Below is a list of approaches we can use to choose the appropriate design pattern:</a:t>
            </a:r>
          </a:p>
          <a:p>
            <a:pPr algn="just"/>
            <a:endParaRPr lang="en-US" baseline="0" dirty="0" smtClean="0"/>
          </a:p>
          <a:p>
            <a:pPr algn="just"/>
            <a:r>
              <a:rPr lang="en-US" b="1" baseline="0" dirty="0" smtClean="0"/>
              <a:t>Consider how design patterns solve design problems:</a:t>
            </a:r>
          </a:p>
          <a:p>
            <a:pPr algn="just"/>
            <a:r>
              <a:rPr lang="en-US" b="0" baseline="0" dirty="0" smtClean="0"/>
              <a:t>Considering how design patterns help you find appropriate objects, determine object granularity, specify object interfaces and several other ways in which design patterns solve the problems will let you choose the appropriate design pattern.</a:t>
            </a:r>
          </a:p>
          <a:p>
            <a:pPr algn="just"/>
            <a:endParaRPr lang="en-US" b="0" baseline="0" dirty="0" smtClean="0"/>
          </a:p>
          <a:p>
            <a:pPr algn="just"/>
            <a:r>
              <a:rPr lang="en-US" b="1" baseline="0" dirty="0" smtClean="0"/>
              <a:t>Scan intent sections:</a:t>
            </a:r>
          </a:p>
          <a:p>
            <a:pPr algn="just"/>
            <a:r>
              <a:rPr lang="en-US" b="0" baseline="0" dirty="0" smtClean="0"/>
              <a:t>Looking at the intent section of each design pattern’s specification lets us choose the appropriate design pattern.</a:t>
            </a:r>
          </a:p>
          <a:p>
            <a:pPr algn="just"/>
            <a:endParaRPr lang="en-US" b="0" baseline="0" dirty="0" smtClean="0"/>
          </a:p>
          <a:p>
            <a:pPr algn="just"/>
            <a:r>
              <a:rPr lang="en-US" b="1" dirty="0" smtClean="0"/>
              <a:t>Study how patterns interrelate:</a:t>
            </a:r>
          </a:p>
          <a:p>
            <a:pPr algn="just"/>
            <a:r>
              <a:rPr lang="en-US" b="0" dirty="0" smtClean="0"/>
              <a:t>The</a:t>
            </a:r>
            <a:r>
              <a:rPr lang="en-US" b="0" baseline="0" dirty="0" smtClean="0"/>
              <a:t> relationships between the patterns will direct us to choose the right patterns or group of patterns.</a:t>
            </a:r>
          </a:p>
          <a:p>
            <a:pPr algn="just"/>
            <a:endParaRPr lang="en-US" b="0" baseline="0" dirty="0" smtClean="0"/>
          </a:p>
          <a:p>
            <a:pPr algn="just"/>
            <a:r>
              <a:rPr lang="en-US" b="1" baseline="0" dirty="0" smtClean="0"/>
              <a:t>Study patterns of like purpose:</a:t>
            </a:r>
          </a:p>
          <a:p>
            <a:pPr algn="just"/>
            <a:r>
              <a:rPr lang="en-US" b="0" dirty="0" smtClean="0"/>
              <a:t>Each design pattern specification</a:t>
            </a:r>
            <a:r>
              <a:rPr lang="en-US" b="0" baseline="0" dirty="0" smtClean="0"/>
              <a:t> will conclude with a comparison of that pattern with other related patterns. This will give you an insight into the similarities and differences between patterns of like purpose.</a:t>
            </a:r>
          </a:p>
          <a:p>
            <a:pPr algn="just"/>
            <a:endParaRPr lang="en-US" b="0" baseline="0" dirty="0" smtClean="0"/>
          </a:p>
          <a:p>
            <a:pPr algn="just"/>
            <a:r>
              <a:rPr lang="en-US" b="1" dirty="0" smtClean="0"/>
              <a:t>Examine a cause of redesign:</a:t>
            </a:r>
          </a:p>
          <a:p>
            <a:pPr algn="just"/>
            <a:r>
              <a:rPr lang="en-US" b="0" dirty="0" smtClean="0"/>
              <a:t>Look at your problem and identify if there are any causes of redesign. Then look at the catalog of patterns that</a:t>
            </a:r>
            <a:r>
              <a:rPr lang="en-US" b="0" baseline="0" dirty="0" smtClean="0"/>
              <a:t> will help you avoid the causes of redesign.</a:t>
            </a:r>
          </a:p>
          <a:p>
            <a:pPr algn="just"/>
            <a:endParaRPr lang="en-US" b="0" baseline="0" dirty="0" smtClean="0"/>
          </a:p>
          <a:p>
            <a:pPr algn="just"/>
            <a:r>
              <a:rPr lang="en-US" b="1" baseline="0" dirty="0" smtClean="0"/>
              <a:t>Consider what should be variable in your design:</a:t>
            </a:r>
          </a:p>
          <a:p>
            <a:pPr algn="just"/>
            <a:r>
              <a:rPr lang="en-US" b="0" baseline="0" dirty="0" smtClean="0"/>
              <a:t>Consider what you want to be able to change without redesign. The focus here is on encapsulating the concept that varies.</a:t>
            </a:r>
            <a:endParaRPr lang="en-US" b="0"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43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Below</a:t>
            </a:r>
            <a:r>
              <a:rPr lang="en-US" baseline="0" dirty="0" smtClean="0"/>
              <a:t> steps will show you how to use a design pattern after selecting one:</a:t>
            </a:r>
          </a:p>
          <a:p>
            <a:pPr algn="just"/>
            <a:endParaRPr lang="en-US" dirty="0" smtClean="0"/>
          </a:p>
          <a:p>
            <a:pPr algn="just"/>
            <a:r>
              <a:rPr lang="en-US" b="1" dirty="0" smtClean="0"/>
              <a:t>Read the pattern once through for a overview:</a:t>
            </a:r>
          </a:p>
          <a:p>
            <a:pPr algn="just"/>
            <a:r>
              <a:rPr lang="en-US" b="0" dirty="0" smtClean="0"/>
              <a:t>Give importance</a:t>
            </a:r>
            <a:r>
              <a:rPr lang="en-US" b="0" baseline="0" dirty="0" smtClean="0"/>
              <a:t> to the applicability and consequences sections to ensure that the pattern is right for your problem.</a:t>
            </a:r>
          </a:p>
          <a:p>
            <a:pPr algn="just"/>
            <a:endParaRPr lang="en-US" b="0" baseline="0" dirty="0" smtClean="0"/>
          </a:p>
          <a:p>
            <a:pPr algn="just"/>
            <a:r>
              <a:rPr lang="en-US" b="1" dirty="0" smtClean="0"/>
              <a:t>Study the structure, participants and collaborations sections:</a:t>
            </a:r>
          </a:p>
          <a:p>
            <a:pPr algn="just"/>
            <a:r>
              <a:rPr lang="en-US" b="0" dirty="0" smtClean="0"/>
              <a:t>Make sure to understand</a:t>
            </a:r>
            <a:r>
              <a:rPr lang="en-US" b="0" baseline="0" dirty="0" smtClean="0"/>
              <a:t> the classes and objects in the pattern and how they relate to one another.</a:t>
            </a:r>
          </a:p>
          <a:p>
            <a:pPr algn="just"/>
            <a:endParaRPr lang="en-US" b="0" baseline="0" dirty="0" smtClean="0"/>
          </a:p>
          <a:p>
            <a:pPr algn="just"/>
            <a:r>
              <a:rPr lang="en-US" b="1" dirty="0" smtClean="0"/>
              <a:t>Look at the sample code section to see a concrete example of the pattern in action:</a:t>
            </a:r>
          </a:p>
          <a:p>
            <a:pPr algn="just"/>
            <a:r>
              <a:rPr lang="en-US" b="0" dirty="0" smtClean="0"/>
              <a:t>Studying the code helps us to implement the pattern.</a:t>
            </a:r>
          </a:p>
          <a:p>
            <a:pPr algn="just"/>
            <a:endParaRPr lang="en-US" b="0" dirty="0" smtClean="0"/>
          </a:p>
          <a:p>
            <a:pPr algn="just"/>
            <a:r>
              <a:rPr lang="en-US" b="1" dirty="0" smtClean="0"/>
              <a:t>Choose names for pattern participants that are meaningful in the application context:</a:t>
            </a:r>
          </a:p>
          <a:p>
            <a:pPr algn="just"/>
            <a:r>
              <a:rPr lang="en-US" b="0" dirty="0" smtClean="0"/>
              <a:t>The names in the design patterns are too abstract to be directly used in the application. Include the participant</a:t>
            </a:r>
            <a:r>
              <a:rPr lang="en-US" b="0" baseline="0" dirty="0" smtClean="0"/>
              <a:t> name into the name that appears in the application which makes the pattern implementation explicit. For example, if you use strategy pattern for developing UI, use </a:t>
            </a:r>
            <a:r>
              <a:rPr lang="en-US" b="0" baseline="0" dirty="0" err="1" smtClean="0"/>
              <a:t>UIStartegy</a:t>
            </a:r>
            <a:r>
              <a:rPr lang="en-US" b="0" baseline="0" dirty="0" smtClean="0"/>
              <a:t> or </a:t>
            </a:r>
            <a:r>
              <a:rPr lang="en-US" b="0" baseline="0" dirty="0" err="1" smtClean="0"/>
              <a:t>GridStrategy</a:t>
            </a:r>
            <a:r>
              <a:rPr lang="en-US" b="0" baseline="0" dirty="0" smtClean="0"/>
              <a:t> as class names.</a:t>
            </a:r>
          </a:p>
          <a:p>
            <a:pPr algn="just"/>
            <a:endParaRPr lang="en-US" b="0" baseline="0" dirty="0" smtClean="0"/>
          </a:p>
          <a:p>
            <a:pPr algn="just"/>
            <a:r>
              <a:rPr lang="en-US" b="1" dirty="0" smtClean="0"/>
              <a:t>Define the classes:</a:t>
            </a:r>
          </a:p>
          <a:p>
            <a:pPr algn="just"/>
            <a:r>
              <a:rPr lang="en-US" b="0" dirty="0" smtClean="0"/>
              <a:t>Declare their interfaces,</a:t>
            </a:r>
            <a:r>
              <a:rPr lang="en-US" b="0" baseline="0" dirty="0" smtClean="0"/>
              <a:t> inheritance relationships and instance variables, which represent the data and objet references. Identify the effected classes by the pattern and modify them accordingly.</a:t>
            </a:r>
          </a:p>
          <a:p>
            <a:pPr algn="just"/>
            <a:endParaRPr lang="en-US" b="0" baseline="0" dirty="0" smtClean="0"/>
          </a:p>
          <a:p>
            <a:pPr algn="just"/>
            <a:r>
              <a:rPr lang="en-US" b="1" dirty="0" smtClean="0"/>
              <a:t>Define application-specific names for the operations in the pattern:</a:t>
            </a:r>
          </a:p>
          <a:p>
            <a:pPr algn="just"/>
            <a:r>
              <a:rPr lang="en-US" b="0" dirty="0" smtClean="0"/>
              <a:t>Use the responsibilities</a:t>
            </a:r>
            <a:r>
              <a:rPr lang="en-US" b="0" baseline="0" dirty="0" smtClean="0"/>
              <a:t> and collaborations as a guide to name the operations. Be consistent with the naming conventions. For example you can always prefix an operation with “Create-” to denote a factory method.</a:t>
            </a:r>
          </a:p>
          <a:p>
            <a:pPr algn="just"/>
            <a:endParaRPr lang="en-US" b="0" baseline="0" dirty="0" smtClean="0"/>
          </a:p>
          <a:p>
            <a:pPr algn="just"/>
            <a:r>
              <a:rPr lang="en-US" b="1" dirty="0" smtClean="0"/>
              <a:t>Implement the operations to carry out the responsibilities and collaborations in the pattern:</a:t>
            </a:r>
          </a:p>
          <a:p>
            <a:pPr algn="just"/>
            <a:r>
              <a:rPr lang="en-US" b="0" dirty="0" smtClean="0"/>
              <a:t>The</a:t>
            </a:r>
            <a:r>
              <a:rPr lang="en-US" b="0" baseline="0" dirty="0" smtClean="0"/>
              <a:t> implementation section provides hints to guide us in the implementation. The examples in the sample code section can </a:t>
            </a:r>
            <a:r>
              <a:rPr lang="en-US" b="0" baseline="0" dirty="0" err="1" smtClean="0"/>
              <a:t>aslo</a:t>
            </a:r>
            <a:r>
              <a:rPr lang="en-US" b="0" baseline="0" dirty="0" smtClean="0"/>
              <a:t> help as well.</a:t>
            </a:r>
            <a:endParaRPr lang="en-US" b="0"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45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Creational patterns deals with object creation process. In</a:t>
            </a:r>
            <a:r>
              <a:rPr lang="en-US" baseline="0" dirty="0" smtClean="0"/>
              <a:t> object oriented software development, while designing and implementation, designers and coders work with classes and objects. Different types of problems might require different object interactions to solve a particular problem. Creating objects as per the problem requirements is an important design issue. The creational patterns deals with this issue and helps the designers to solve and guide the object creation mechanisms.</a:t>
            </a:r>
          </a:p>
          <a:p>
            <a:pPr algn="just"/>
            <a:endParaRPr lang="en-US" baseline="0" dirty="0" smtClean="0"/>
          </a:p>
          <a:p>
            <a:pPr algn="just"/>
            <a:r>
              <a:rPr lang="en-US" dirty="0" smtClean="0"/>
              <a:t>Creational design</a:t>
            </a:r>
            <a:r>
              <a:rPr lang="en-US" baseline="0" dirty="0" smtClean="0"/>
              <a:t> patterns are further classified into: class-creational patterns and object-creational patterns. Class-creational patterns deals with instantiation of a subclass based on the context. Object-creational patterns deals with delegation of object creation process to another object.</a:t>
            </a:r>
          </a:p>
          <a:p>
            <a:pPr algn="just"/>
            <a:endParaRPr lang="en-US" baseline="0" dirty="0" smtClean="0"/>
          </a:p>
          <a:p>
            <a:pPr algn="just"/>
            <a:r>
              <a:rPr lang="en-US" dirty="0" smtClean="0"/>
              <a:t>There are five creational patterns:</a:t>
            </a:r>
          </a:p>
          <a:p>
            <a:pPr marL="228600" indent="-228600" algn="just">
              <a:buAutoNum type="arabicParenR"/>
            </a:pPr>
            <a:r>
              <a:rPr lang="en-US" dirty="0" smtClean="0"/>
              <a:t>Abstract Factory</a:t>
            </a:r>
          </a:p>
          <a:p>
            <a:pPr marL="228600" indent="-228600" algn="just">
              <a:buAutoNum type="arabicParenR"/>
            </a:pPr>
            <a:r>
              <a:rPr lang="en-US" dirty="0" smtClean="0"/>
              <a:t>Builder</a:t>
            </a:r>
          </a:p>
          <a:p>
            <a:pPr marL="228600" indent="-228600" algn="just">
              <a:buAutoNum type="arabicParenR"/>
            </a:pPr>
            <a:r>
              <a:rPr lang="en-US" dirty="0" smtClean="0"/>
              <a:t>Factory</a:t>
            </a:r>
            <a:r>
              <a:rPr lang="en-US" baseline="0" dirty="0" smtClean="0"/>
              <a:t> Method</a:t>
            </a:r>
          </a:p>
          <a:p>
            <a:pPr marL="228600" indent="-228600" algn="just">
              <a:buAutoNum type="arabicParenR"/>
            </a:pPr>
            <a:r>
              <a:rPr lang="en-US" baseline="0" dirty="0" smtClean="0"/>
              <a:t>Prototype</a:t>
            </a:r>
          </a:p>
          <a:p>
            <a:pPr marL="228600" indent="-228600" algn="just">
              <a:buAutoNum type="arabicParenR"/>
            </a:pPr>
            <a:r>
              <a:rPr lang="en-US" baseline="0" dirty="0" smtClean="0"/>
              <a:t>Singleton</a:t>
            </a:r>
          </a:p>
        </p:txBody>
      </p:sp>
      <p:sp>
        <p:nvSpPr>
          <p:cNvPr id="4" name="Slide Number Placeholder 3"/>
          <p:cNvSpPr>
            <a:spLocks noGrp="1"/>
          </p:cNvSpPr>
          <p:nvPr>
            <p:ph type="sldNum" sz="quarter" idx="10"/>
          </p:nvPr>
        </p:nvSpPr>
        <p:spPr/>
        <p:txBody>
          <a:bodyPr/>
          <a:lstStyle/>
          <a:p>
            <a:fld id="{52F88800-C166-4BF5-BAA9-4CA2D843655A}" type="slidenum">
              <a:rPr lang="en-US" smtClean="0"/>
              <a:pPr/>
              <a:t>47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Intent:</a:t>
            </a:r>
          </a:p>
          <a:p>
            <a:pPr algn="just"/>
            <a:r>
              <a:rPr lang="en-US" b="0" dirty="0" smtClean="0"/>
              <a:t>To</a:t>
            </a:r>
            <a:r>
              <a:rPr lang="en-US" b="0" baseline="0" dirty="0" smtClean="0"/>
              <a:t> create exactly one object of a class, and to provide global point of access to it.</a:t>
            </a:r>
          </a:p>
          <a:p>
            <a:pPr algn="just"/>
            <a:endParaRPr lang="en-US" b="0" baseline="0" dirty="0" smtClean="0"/>
          </a:p>
          <a:p>
            <a:pPr algn="just"/>
            <a:r>
              <a:rPr lang="en-US" b="1" baseline="0" dirty="0" smtClean="0"/>
              <a:t>Motivation:</a:t>
            </a:r>
          </a:p>
          <a:p>
            <a:pPr algn="just"/>
            <a:r>
              <a:rPr lang="en-US" b="0" dirty="0" smtClean="0"/>
              <a:t>While</a:t>
            </a:r>
            <a:r>
              <a:rPr lang="en-US" b="0" baseline="0" dirty="0" smtClean="0"/>
              <a:t> developing applications, we will face frequent situations where there is a need to create exactly one instance of a class. For example, in a GUI application there is a requirement that there should be only one active instance of the application’s user interface. No other instance of the user interface of the application should be created by the user. Another example is the requirement to maintain only one print spooler.</a:t>
            </a:r>
          </a:p>
          <a:p>
            <a:pPr algn="just"/>
            <a:endParaRPr lang="en-US" b="0" baseline="0" dirty="0" smtClean="0"/>
          </a:p>
          <a:p>
            <a:pPr algn="just"/>
            <a:r>
              <a:rPr lang="en-US" b="0" baseline="0" dirty="0" smtClean="0"/>
              <a:t>We need to allow the class to have exactly one instance and to allow a global point of access to it. How to do it? A global variable might allow you to provide global access to the object but it does not restrict you from creating multiple objects.</a:t>
            </a:r>
          </a:p>
          <a:p>
            <a:pPr algn="just"/>
            <a:endParaRPr lang="en-US" b="0" baseline="0" dirty="0" smtClean="0"/>
          </a:p>
          <a:p>
            <a:pPr algn="just"/>
            <a:r>
              <a:rPr lang="en-US" b="0" baseline="0" dirty="0" smtClean="0"/>
              <a:t>A better solution is to allow the class to take the responsibility of creating only one object and to provide a global point of access to it. This is what the singleton pattern does. The singleton pattern allows the class to create only one instance, allow other external objects to access that instance and does not allow the constructor to be invoked directly each time.</a:t>
            </a:r>
          </a:p>
          <a:p>
            <a:pPr algn="just"/>
            <a:endParaRPr lang="en-US" b="0" baseline="0" dirty="0" smtClean="0"/>
          </a:p>
          <a:p>
            <a:pPr algn="just"/>
            <a:r>
              <a:rPr lang="en-US" b="1" dirty="0" smtClean="0"/>
              <a:t>Applicability:</a:t>
            </a:r>
          </a:p>
          <a:p>
            <a:pPr algn="just"/>
            <a:r>
              <a:rPr lang="en-US" b="0" dirty="0" smtClean="0"/>
              <a:t>Singleton</a:t>
            </a:r>
            <a:r>
              <a:rPr lang="en-US" b="0" baseline="0" dirty="0" smtClean="0"/>
              <a:t> Pattern can be used when:</a:t>
            </a:r>
          </a:p>
          <a:p>
            <a:pPr marL="228600" indent="-228600" algn="just">
              <a:buAutoNum type="arabicParenR"/>
            </a:pPr>
            <a:r>
              <a:rPr lang="en-US" b="0" baseline="0" dirty="0" smtClean="0"/>
              <a:t>There must be exactly one instance of a class and to provide a global point of access to it.</a:t>
            </a:r>
          </a:p>
          <a:p>
            <a:pPr marL="228600" indent="-228600" algn="just">
              <a:buAutoNum type="arabicParenR"/>
            </a:pPr>
            <a:r>
              <a:rPr lang="en-US" b="0" baseline="0" dirty="0" smtClean="0"/>
              <a:t>When the sole instance should be extensible by sub classing, and clients should be able to use the extended instance without modifying its code.</a:t>
            </a:r>
          </a:p>
          <a:p>
            <a:pPr marL="228600" indent="-228600" algn="just">
              <a:buNone/>
            </a:pPr>
            <a:endParaRPr lang="en-US" b="0" baseline="0" dirty="0" smtClean="0"/>
          </a:p>
          <a:p>
            <a:pPr marL="228600" indent="-228600" algn="just">
              <a:buNone/>
            </a:pPr>
            <a:r>
              <a:rPr lang="en-US" b="0" baseline="0" dirty="0" smtClean="0"/>
              <a:t>Singleton pattern can be used for developing in following situations:</a:t>
            </a:r>
          </a:p>
          <a:p>
            <a:pPr marL="228600" indent="-228600" algn="just">
              <a:buFont typeface="Arial" pitchFamily="34" charset="0"/>
              <a:buChar char="•"/>
            </a:pPr>
            <a:r>
              <a:rPr lang="en-US" b="0" baseline="0" dirty="0" smtClean="0"/>
              <a:t>Logger classes</a:t>
            </a:r>
          </a:p>
          <a:p>
            <a:pPr marL="228600" indent="-228600" algn="just">
              <a:buFont typeface="Arial" pitchFamily="34" charset="0"/>
              <a:buChar char="•"/>
            </a:pPr>
            <a:r>
              <a:rPr lang="en-US" b="0" baseline="0" dirty="0" smtClean="0"/>
              <a:t>Configuration classes</a:t>
            </a:r>
          </a:p>
          <a:p>
            <a:pPr marL="228600" indent="-228600" algn="just">
              <a:buFont typeface="Arial" pitchFamily="34" charset="0"/>
              <a:buChar char="•"/>
            </a:pPr>
            <a:r>
              <a:rPr lang="en-US" b="0" baseline="0" dirty="0" smtClean="0"/>
              <a:t>Accessing resources in shared mode</a:t>
            </a:r>
          </a:p>
          <a:p>
            <a:pPr marL="228600" indent="-228600" algn="just">
              <a:buFont typeface="Arial" pitchFamily="34" charset="0"/>
              <a:buChar char="•"/>
            </a:pPr>
            <a:r>
              <a:rPr lang="en-US" b="0" baseline="0" dirty="0" smtClean="0"/>
              <a:t>Factories implemented as Singletons</a:t>
            </a:r>
          </a:p>
          <a:p>
            <a:pPr marL="228600" indent="-228600" algn="just">
              <a:buNone/>
            </a:pPr>
            <a:endParaRPr lang="en-US" b="1" baseline="0" dirty="0" smtClean="0"/>
          </a:p>
          <a:p>
            <a:pPr marL="228600" indent="-228600" algn="just">
              <a:buNone/>
            </a:pPr>
            <a:r>
              <a:rPr lang="en-US" b="1" baseline="0" dirty="0" smtClean="0"/>
              <a:t>Structure:</a:t>
            </a:r>
          </a:p>
          <a:p>
            <a:pPr marL="228600" indent="-228600" algn="just">
              <a:buNone/>
            </a:pPr>
            <a:endParaRPr lang="en-US" b="0" dirty="0" smtClean="0"/>
          </a:p>
          <a:p>
            <a:pPr marL="228600" indent="-228600" algn="just">
              <a:buNone/>
            </a:pPr>
            <a:r>
              <a:rPr lang="en-US" b="1" dirty="0" smtClean="0"/>
              <a:t>Participants:</a:t>
            </a:r>
          </a:p>
          <a:p>
            <a:pPr marL="228600" indent="-228600" algn="just">
              <a:buNone/>
            </a:pPr>
            <a:r>
              <a:rPr lang="en-US" b="0" dirty="0" smtClean="0"/>
              <a:t>Consists</a:t>
            </a:r>
            <a:r>
              <a:rPr lang="en-US" b="0" baseline="0" dirty="0" smtClean="0"/>
              <a:t> of a “Singleton” class with the following members:</a:t>
            </a:r>
          </a:p>
          <a:p>
            <a:pPr marL="228600" indent="-228600" algn="just">
              <a:buAutoNum type="arabicParenR"/>
            </a:pPr>
            <a:r>
              <a:rPr lang="en-US" b="0" baseline="0" dirty="0" smtClean="0"/>
              <a:t>A static data member</a:t>
            </a:r>
          </a:p>
          <a:p>
            <a:pPr marL="228600" indent="-228600" algn="just">
              <a:buAutoNum type="arabicParenR"/>
            </a:pPr>
            <a:r>
              <a:rPr lang="en-US" b="0" dirty="0" smtClean="0"/>
              <a:t>A private constructor</a:t>
            </a:r>
          </a:p>
          <a:p>
            <a:pPr marL="228600" indent="-228600" algn="just">
              <a:buAutoNum type="arabicParenR"/>
            </a:pPr>
            <a:r>
              <a:rPr lang="en-US" b="0" dirty="0" smtClean="0"/>
              <a:t>A static</a:t>
            </a:r>
            <a:r>
              <a:rPr lang="en-US" b="0" baseline="0" dirty="0" smtClean="0"/>
              <a:t> public method that returns a reference to the static data member. This method is responsible for creating the single instance and providing the global access to that instance.</a:t>
            </a:r>
          </a:p>
          <a:p>
            <a:pPr marL="228600" indent="-228600" algn="just">
              <a:buNone/>
            </a:pPr>
            <a:endParaRPr lang="en-US" b="0" baseline="0" dirty="0" smtClean="0"/>
          </a:p>
          <a:p>
            <a:pPr marL="228600" indent="-228600" algn="just">
              <a:buNone/>
            </a:pPr>
            <a:r>
              <a:rPr lang="en-US" b="1" baseline="0" dirty="0" smtClean="0"/>
              <a:t>Collaborations:</a:t>
            </a:r>
          </a:p>
          <a:p>
            <a:pPr marL="228600" indent="-228600" algn="just">
              <a:buNone/>
            </a:pPr>
            <a:r>
              <a:rPr lang="en-US" b="0" baseline="0" dirty="0" smtClean="0"/>
              <a:t>Clients access the singleton instance solely through the singleton’s class operation.</a:t>
            </a:r>
          </a:p>
          <a:p>
            <a:pPr marL="228600" indent="-228600" algn="just">
              <a:buNone/>
            </a:pPr>
            <a:endParaRPr lang="en-US" b="0" baseline="0" dirty="0" smtClean="0"/>
          </a:p>
          <a:p>
            <a:pPr marL="228600" indent="-228600" algn="just">
              <a:buNone/>
            </a:pPr>
            <a:r>
              <a:rPr lang="en-US" b="1" baseline="0" dirty="0" smtClean="0"/>
              <a:t>Consequences:</a:t>
            </a:r>
          </a:p>
          <a:p>
            <a:pPr marL="228600" indent="-228600" algn="just">
              <a:buAutoNum type="arabicParenR"/>
            </a:pPr>
            <a:r>
              <a:rPr lang="en-US" b="0" baseline="0" dirty="0" smtClean="0"/>
              <a:t>Controlled access to sole instance: As the instance is completely encapsulated in the class, we can have strict control on how the clients access it.</a:t>
            </a:r>
          </a:p>
          <a:p>
            <a:pPr marL="228600" indent="-228600" algn="just">
              <a:buAutoNum type="arabicParenR"/>
            </a:pPr>
            <a:r>
              <a:rPr lang="en-US" b="0" baseline="0" dirty="0" smtClean="0"/>
              <a:t>Reduced name space: Avoids polluting the name space with global variables that store the single instances.</a:t>
            </a:r>
          </a:p>
          <a:p>
            <a:pPr marL="228600" indent="-228600" algn="just">
              <a:buAutoNum type="arabicParenR"/>
            </a:pPr>
            <a:r>
              <a:rPr lang="en-US" b="0" baseline="0" dirty="0" smtClean="0"/>
              <a:t>Permits refinement of operations and representation: It easy to subclass and extend the functionality of the class method.</a:t>
            </a:r>
          </a:p>
          <a:p>
            <a:pPr marL="228600" indent="-228600" algn="just">
              <a:buAutoNum type="arabicParenR"/>
            </a:pPr>
            <a:r>
              <a:rPr lang="en-US" b="0" baseline="0" dirty="0" smtClean="0"/>
              <a:t>Permits a variable number of instances: It is possible to create multiple instances by changing the code in the class method.</a:t>
            </a:r>
          </a:p>
          <a:p>
            <a:pPr marL="228600" indent="-228600" algn="just">
              <a:buAutoNum type="arabicParenR"/>
            </a:pPr>
            <a:r>
              <a:rPr lang="en-US" b="0" baseline="0" dirty="0" smtClean="0"/>
              <a:t>More flexible than class operations: In C++, class methods cannot be overriden. Instance methods provides the flexibility of extending the operation in the subclass.</a:t>
            </a:r>
          </a:p>
          <a:p>
            <a:pPr marL="228600" indent="-228600" algn="just">
              <a:buNone/>
            </a:pPr>
            <a:endParaRPr lang="en-US" b="0" baseline="0" dirty="0" smtClean="0"/>
          </a:p>
          <a:p>
            <a:pPr marL="228600" indent="-228600" algn="just">
              <a:buNone/>
            </a:pPr>
            <a:r>
              <a:rPr lang="en-US" b="1" baseline="0" dirty="0" smtClean="0"/>
              <a:t>Implementation:</a:t>
            </a:r>
          </a:p>
          <a:p>
            <a:pPr marL="228600" indent="-228600" algn="just">
              <a:buNone/>
            </a:pPr>
            <a:r>
              <a:rPr lang="en-US" b="0" baseline="0" dirty="0" smtClean="0"/>
              <a:t>The Singleton pattern defines a </a:t>
            </a:r>
            <a:r>
              <a:rPr lang="en-US" b="0" baseline="0" dirty="0" err="1" smtClean="0"/>
              <a:t>getInstace</a:t>
            </a:r>
            <a:r>
              <a:rPr lang="en-US" b="0" baseline="0" dirty="0" smtClean="0"/>
              <a:t>() class method which creates the new instance and is responsible for maintaining a single instance of the class.</a:t>
            </a:r>
          </a:p>
          <a:p>
            <a:pPr marL="228600" indent="-228600" algn="just">
              <a:buNone/>
            </a:pPr>
            <a:r>
              <a:rPr lang="en-US" b="0" baseline="0" dirty="0" smtClean="0"/>
              <a:t>It also provides global access to the clients as it will be a public method. The implementation code will be as follows:</a:t>
            </a:r>
          </a:p>
          <a:p>
            <a:pPr marL="228600" indent="-228600" algn="just">
              <a:buNone/>
            </a:pPr>
            <a:endParaRPr lang="en-US" b="0" baseline="0" dirty="0" smtClean="0"/>
          </a:p>
          <a:p>
            <a:pPr marL="228600" indent="-228600" algn="just">
              <a:buNone/>
            </a:pPr>
            <a:r>
              <a:rPr lang="en-US" b="0" baseline="0" dirty="0" smtClean="0"/>
              <a:t>class Singleton</a:t>
            </a:r>
          </a:p>
          <a:p>
            <a:pPr marL="228600" indent="-228600" algn="just">
              <a:buNone/>
            </a:pPr>
            <a:r>
              <a:rPr lang="en-US" b="0" baseline="0" dirty="0" smtClean="0"/>
              <a:t>{</a:t>
            </a:r>
          </a:p>
          <a:p>
            <a:pPr marL="228600" indent="-228600" algn="just">
              <a:buNone/>
            </a:pPr>
            <a:r>
              <a:rPr lang="en-US" b="0" baseline="0" dirty="0" smtClean="0"/>
              <a:t>	private static Singleton instance;</a:t>
            </a:r>
          </a:p>
          <a:p>
            <a:pPr marL="228600" indent="-228600" algn="just">
              <a:buNone/>
            </a:pPr>
            <a:r>
              <a:rPr lang="en-US" b="0" baseline="0" dirty="0" smtClean="0"/>
              <a:t>	private Singleton()</a:t>
            </a:r>
          </a:p>
          <a:p>
            <a:pPr marL="228600" indent="-228600" algn="just">
              <a:buNone/>
            </a:pPr>
            <a:r>
              <a:rPr lang="en-US" b="0" baseline="0" dirty="0" smtClean="0"/>
              <a:t>	{</a:t>
            </a:r>
          </a:p>
          <a:p>
            <a:pPr marL="228600" indent="-228600" algn="just">
              <a:buNone/>
            </a:pPr>
            <a:r>
              <a:rPr lang="en-US" b="0" baseline="0" dirty="0" smtClean="0"/>
              <a:t>		...</a:t>
            </a:r>
          </a:p>
          <a:p>
            <a:pPr marL="228600" indent="-228600" algn="just">
              <a:buNone/>
            </a:pPr>
            <a:r>
              <a:rPr lang="en-US" b="0" baseline="0" dirty="0" smtClean="0"/>
              <a:t>	}</a:t>
            </a:r>
          </a:p>
          <a:p>
            <a:pPr marL="228600" indent="-228600" algn="just">
              <a:buNone/>
            </a:pPr>
            <a:endParaRPr lang="en-US" b="0" baseline="0" dirty="0" smtClean="0"/>
          </a:p>
          <a:p>
            <a:pPr marL="228600" indent="-228600" algn="just">
              <a:buNone/>
            </a:pPr>
            <a:r>
              <a:rPr lang="en-US" b="0" baseline="0" dirty="0" smtClean="0"/>
              <a:t>	public static synchronized Singleton </a:t>
            </a:r>
            <a:r>
              <a:rPr lang="en-US" b="0" baseline="0" dirty="0" err="1" smtClean="0"/>
              <a:t>getInstance</a:t>
            </a:r>
            <a:r>
              <a:rPr lang="en-US" b="0" baseline="0" dirty="0" smtClean="0"/>
              <a:t>()</a:t>
            </a:r>
          </a:p>
          <a:p>
            <a:pPr marL="228600" indent="-228600" algn="just">
              <a:buNone/>
            </a:pPr>
            <a:r>
              <a:rPr lang="en-US" b="0" baseline="0" dirty="0" smtClean="0"/>
              <a:t>	{</a:t>
            </a:r>
          </a:p>
          <a:p>
            <a:pPr marL="228600" indent="-228600" algn="just">
              <a:buNone/>
            </a:pPr>
            <a:r>
              <a:rPr lang="en-US" b="0" baseline="0" dirty="0" smtClean="0"/>
              <a:t>		if (instance == null)</a:t>
            </a:r>
          </a:p>
          <a:p>
            <a:pPr marL="228600" indent="-228600" algn="just">
              <a:buNone/>
            </a:pPr>
            <a:r>
              <a:rPr lang="en-US" b="0" baseline="0" dirty="0" smtClean="0"/>
              <a:t>			instance = new Singleton();</a:t>
            </a:r>
          </a:p>
          <a:p>
            <a:pPr marL="228600" indent="-228600" algn="just">
              <a:buNone/>
            </a:pPr>
            <a:r>
              <a:rPr lang="en-US" b="0" baseline="0" dirty="0" smtClean="0"/>
              <a:t>		return instance;</a:t>
            </a:r>
          </a:p>
          <a:p>
            <a:pPr marL="228600" indent="-228600" algn="just">
              <a:buNone/>
            </a:pPr>
            <a:r>
              <a:rPr lang="en-US" b="0" baseline="0" dirty="0" smtClean="0"/>
              <a:t>	}</a:t>
            </a:r>
          </a:p>
          <a:p>
            <a:pPr marL="228600" indent="-228600" algn="just">
              <a:buNone/>
            </a:pPr>
            <a:r>
              <a:rPr lang="en-US" b="0" baseline="0" dirty="0" smtClean="0"/>
              <a:t>	...</a:t>
            </a:r>
          </a:p>
          <a:p>
            <a:pPr marL="228600" indent="-228600" algn="just">
              <a:buNone/>
            </a:pPr>
            <a:r>
              <a:rPr lang="en-US" b="0" baseline="0" dirty="0" smtClean="0"/>
              <a:t>	public void </a:t>
            </a:r>
            <a:r>
              <a:rPr lang="en-US" b="0" baseline="0" dirty="0" err="1" smtClean="0"/>
              <a:t>doOperation</a:t>
            </a:r>
            <a:r>
              <a:rPr lang="en-US" b="0" baseline="0" dirty="0" smtClean="0"/>
              <a:t>()</a:t>
            </a:r>
          </a:p>
          <a:p>
            <a:pPr marL="228600" indent="-228600" algn="just">
              <a:buNone/>
            </a:pPr>
            <a:r>
              <a:rPr lang="en-US" b="0" baseline="0" dirty="0" smtClean="0"/>
              <a:t>	{</a:t>
            </a:r>
          </a:p>
          <a:p>
            <a:pPr marL="228600" indent="-228600" algn="just">
              <a:buNone/>
            </a:pPr>
            <a:r>
              <a:rPr lang="en-US" b="0" baseline="0" dirty="0" smtClean="0"/>
              <a:t>		...	</a:t>
            </a:r>
          </a:p>
          <a:p>
            <a:pPr marL="228600" indent="-228600" algn="just">
              <a:buNone/>
            </a:pPr>
            <a:r>
              <a:rPr lang="en-US" b="0" baseline="0" dirty="0" smtClean="0"/>
              <a:t>	}</a:t>
            </a:r>
          </a:p>
          <a:p>
            <a:pPr marL="228600" indent="-228600" algn="just">
              <a:buNone/>
            </a:pPr>
            <a:r>
              <a:rPr lang="en-US" b="0" baseline="0" dirty="0" smtClean="0"/>
              <a:t>}</a:t>
            </a:r>
          </a:p>
          <a:p>
            <a:pPr marL="228600" indent="-228600" algn="just">
              <a:buNone/>
            </a:pPr>
            <a:endParaRPr lang="en-US" b="0" baseline="0" dirty="0" smtClean="0"/>
          </a:p>
          <a:p>
            <a:pPr marL="228600" lvl="0" indent="-228600" algn="just">
              <a:buNone/>
            </a:pPr>
            <a:r>
              <a:rPr lang="en-US" b="0" baseline="0" dirty="0" smtClean="0"/>
              <a:t>We can see from the above code that the </a:t>
            </a:r>
            <a:r>
              <a:rPr lang="en-US" b="0" baseline="0" dirty="0" err="1" smtClean="0"/>
              <a:t>getInstance</a:t>
            </a:r>
            <a:r>
              <a:rPr lang="en-US" b="0" baseline="0" dirty="0" smtClean="0"/>
              <a:t>() method ensures that only one instance of the class is created. The constructor must not be accessible from outside the class. So, it is made private. The only way for instantiating the class is through </a:t>
            </a:r>
            <a:r>
              <a:rPr lang="en-US" b="0" baseline="0" dirty="0" err="1" smtClean="0"/>
              <a:t>getInstance</a:t>
            </a:r>
            <a:r>
              <a:rPr lang="en-US" b="0" baseline="0" dirty="0" smtClean="0"/>
              <a:t>() method. It is also responsible for providing a global point of access to the instance as shown below:</a:t>
            </a:r>
          </a:p>
          <a:p>
            <a:pPr marL="228600" lvl="0" indent="-228600" algn="just">
              <a:buNone/>
            </a:pPr>
            <a:endParaRPr lang="en-US" b="0" baseline="0" dirty="0" smtClean="0"/>
          </a:p>
          <a:p>
            <a:pPr marL="228600" lvl="0" indent="-228600" algn="just">
              <a:buNone/>
            </a:pPr>
            <a:r>
              <a:rPr lang="en-US" b="0" baseline="0" dirty="0" err="1" smtClean="0"/>
              <a:t>Singleton.getInstance</a:t>
            </a:r>
            <a:r>
              <a:rPr lang="en-US" b="0" baseline="0" dirty="0" smtClean="0"/>
              <a:t>().</a:t>
            </a:r>
            <a:r>
              <a:rPr lang="en-US" b="0" baseline="0" dirty="0" err="1" smtClean="0"/>
              <a:t>doSomething</a:t>
            </a:r>
            <a:r>
              <a:rPr lang="en-US" b="0" baseline="0" dirty="0" smtClean="0"/>
              <a:t>();</a:t>
            </a:r>
          </a:p>
          <a:p>
            <a:pPr marL="228600" lvl="0" indent="-228600" algn="just">
              <a:buNone/>
            </a:pPr>
            <a:endParaRPr lang="en-US" b="0" baseline="0" dirty="0" smtClean="0"/>
          </a:p>
          <a:p>
            <a:pPr marL="228600" lvl="0" indent="-228600" algn="just">
              <a:buNone/>
            </a:pPr>
            <a:r>
              <a:rPr lang="en-US" b="1" i="1" baseline="0" dirty="0" smtClean="0"/>
              <a:t>Specific problems and implementations:</a:t>
            </a:r>
          </a:p>
          <a:p>
            <a:pPr marL="228600" lvl="0" indent="-228600" algn="just">
              <a:buNone/>
            </a:pPr>
            <a:endParaRPr lang="en-US" b="1" i="1" baseline="0" dirty="0" smtClean="0"/>
          </a:p>
          <a:p>
            <a:pPr marL="228600" lvl="0" indent="-228600" algn="just">
              <a:buNone/>
            </a:pPr>
            <a:r>
              <a:rPr lang="en-US" b="1" i="1" baseline="0" dirty="0" smtClean="0"/>
              <a:t>Thread-safe implementation for  multi-threading environment:</a:t>
            </a:r>
          </a:p>
          <a:p>
            <a:pPr marL="228600" lvl="0" indent="-228600" algn="just">
              <a:buNone/>
            </a:pPr>
            <a:r>
              <a:rPr lang="en-US" b="0" i="0" baseline="0" dirty="0" smtClean="0"/>
              <a:t>In a multithread application, multiple threads will be performing operations on a Singleton instance. To avoid undesired results, the Singleton class should provide a way to solve this problem. As shown in the above code, the </a:t>
            </a:r>
            <a:r>
              <a:rPr lang="en-US" b="0" i="0" baseline="0" dirty="0" err="1" smtClean="0"/>
              <a:t>getInstance</a:t>
            </a:r>
            <a:r>
              <a:rPr lang="en-US" b="0" i="0" baseline="0" dirty="0" smtClean="0"/>
              <a:t>() is marked as synchronized to avoid read/write problems on the Singleton instance by multiple threads.</a:t>
            </a:r>
          </a:p>
          <a:p>
            <a:pPr marL="228600" lvl="0" indent="-228600" algn="just">
              <a:buNone/>
            </a:pPr>
            <a:endParaRPr lang="en-US" b="0" i="0" baseline="0" dirty="0" smtClean="0"/>
          </a:p>
          <a:p>
            <a:pPr marL="228600" lvl="0" indent="-228600" algn="just">
              <a:buNone/>
            </a:pPr>
            <a:r>
              <a:rPr lang="en-US" b="1" i="1" baseline="0" dirty="0" smtClean="0"/>
              <a:t>Lazy instantiation using double locking mechanism:</a:t>
            </a:r>
          </a:p>
          <a:p>
            <a:pPr marL="228600" lvl="0" indent="-228600" algn="just">
              <a:buNone/>
            </a:pPr>
            <a:r>
              <a:rPr lang="en-US" b="0" i="0" baseline="0" dirty="0" smtClean="0"/>
              <a:t>The implementation code provided above is thread-safe but it is not the best thread-safe implementation of Singleton. We can observe in the above code that when ever a new instance is created, in a multithreaded application, synchronization mechanisms are invoked as the method </a:t>
            </a:r>
            <a:r>
              <a:rPr lang="en-US" b="0" i="0" baseline="0" dirty="0" err="1" smtClean="0"/>
              <a:t>getInstance</a:t>
            </a:r>
            <a:r>
              <a:rPr lang="en-US" b="0" i="0" baseline="0" dirty="0" smtClean="0"/>
              <a:t>() is marked as synchronized. So, this implementation code is not best in the performance dimension. To improve the performance, we should modify the above code in such a way that synchronization mechanism is invoked only when the instance is created for the first time. This performance optimization involves a check whether an instance already exists in a non-synchronized block or not. If there is already an instance, return it. If not, a new instance is created inside a synchronized block after performing another check. This process is known as double locking mechanism. Now, after implementing this strategy, the code will look as shown below:</a:t>
            </a:r>
          </a:p>
          <a:p>
            <a:pPr marL="228600" lvl="0" indent="-228600" algn="just">
              <a:buNone/>
            </a:pPr>
            <a:endParaRPr lang="en-US" b="0" i="0" baseline="0" dirty="0" smtClean="0"/>
          </a:p>
          <a:p>
            <a:pPr marL="228600" lvl="0" indent="-228600" algn="just">
              <a:buNone/>
            </a:pPr>
            <a:r>
              <a:rPr lang="en-US" b="0" i="0" baseline="0" dirty="0" smtClean="0"/>
              <a:t>//Lazy instantiation using double locking mechanism.</a:t>
            </a:r>
          </a:p>
          <a:p>
            <a:pPr marL="228600" lvl="0" indent="-228600" algn="just">
              <a:buNone/>
            </a:pPr>
            <a:r>
              <a:rPr lang="en-US" b="0" i="0" baseline="0" dirty="0" smtClean="0"/>
              <a:t>class Singleton</a:t>
            </a:r>
          </a:p>
          <a:p>
            <a:pPr marL="228600" lvl="0" indent="-228600" algn="just">
              <a:buNone/>
            </a:pPr>
            <a:r>
              <a:rPr lang="en-US" b="0" i="0" baseline="0" dirty="0" smtClean="0"/>
              <a:t>{</a:t>
            </a:r>
          </a:p>
          <a:p>
            <a:pPr marL="228600" lvl="0" indent="-228600" algn="just">
              <a:buNone/>
            </a:pPr>
            <a:r>
              <a:rPr lang="en-US" b="0" i="0" baseline="0" dirty="0" smtClean="0"/>
              <a:t>	private static Singleton instance;</a:t>
            </a:r>
          </a:p>
          <a:p>
            <a:pPr marL="228600" lvl="0" indent="-228600" algn="just">
              <a:buNone/>
            </a:pPr>
            <a:endParaRPr lang="en-US" b="0" i="0" baseline="0" dirty="0" smtClean="0"/>
          </a:p>
          <a:p>
            <a:pPr marL="228600" lvl="0" indent="-228600" algn="just">
              <a:buNone/>
            </a:pPr>
            <a:r>
              <a:rPr lang="en-US" b="0" i="0" baseline="0" dirty="0" smtClean="0"/>
              <a:t>	private Singleton()</a:t>
            </a:r>
          </a:p>
          <a:p>
            <a:pPr marL="228600" lvl="0" indent="-228600" algn="just">
              <a:buNone/>
            </a:pPr>
            <a:r>
              <a:rPr lang="en-US" b="0" i="0" baseline="0" dirty="0" smtClean="0"/>
              <a:t>	{</a:t>
            </a:r>
          </a:p>
          <a:p>
            <a:pPr marL="228600" lvl="0" indent="-228600" algn="just">
              <a:buNone/>
            </a:pPr>
            <a:r>
              <a:rPr lang="en-US" b="0" i="0" baseline="0" dirty="0" smtClean="0"/>
              <a:t>		System.out.println("Singleton(): Initializing Instance");</a:t>
            </a:r>
          </a:p>
          <a:p>
            <a:pPr marL="228600" lvl="0" indent="-228600" algn="just">
              <a:buNone/>
            </a:pPr>
            <a:r>
              <a:rPr lang="en-US" b="0" i="0" baseline="0" dirty="0" smtClean="0"/>
              <a:t>	}</a:t>
            </a:r>
          </a:p>
          <a:p>
            <a:pPr marL="228600" lvl="0" indent="-228600" algn="just">
              <a:buNone/>
            </a:pPr>
            <a:endParaRPr lang="en-US" b="0" i="0" baseline="0" dirty="0" smtClean="0"/>
          </a:p>
          <a:p>
            <a:pPr marL="228600" lvl="0" indent="-228600" algn="just">
              <a:buNone/>
            </a:pPr>
            <a:r>
              <a:rPr lang="en-US" b="0" i="0" baseline="0" dirty="0" smtClean="0"/>
              <a:t>	public static Singleton </a:t>
            </a:r>
            <a:r>
              <a:rPr lang="en-US" b="0" i="0" baseline="0" dirty="0" err="1" smtClean="0"/>
              <a:t>getInstance</a:t>
            </a:r>
            <a:r>
              <a:rPr lang="en-US" b="0" i="0" baseline="0" dirty="0" smtClean="0"/>
              <a:t>()</a:t>
            </a:r>
          </a:p>
          <a:p>
            <a:pPr marL="228600" lvl="0" indent="-228600" algn="just">
              <a:buNone/>
            </a:pPr>
            <a:r>
              <a:rPr lang="en-US" b="0" i="0" baseline="0" dirty="0" smtClean="0"/>
              <a:t>	{</a:t>
            </a:r>
          </a:p>
          <a:p>
            <a:pPr marL="228600" lvl="0" indent="-228600" algn="just">
              <a:buNone/>
            </a:pPr>
            <a:r>
              <a:rPr lang="en-US" b="0" i="0" baseline="0" dirty="0" smtClean="0"/>
              <a:t>		if (instance == null)</a:t>
            </a:r>
          </a:p>
          <a:p>
            <a:pPr marL="228600" lvl="0" indent="-228600" algn="just">
              <a:buNone/>
            </a:pPr>
            <a:r>
              <a:rPr lang="en-US" b="0" i="0" baseline="0" dirty="0" smtClean="0"/>
              <a:t>		{</a:t>
            </a:r>
          </a:p>
          <a:p>
            <a:pPr marL="228600" lvl="0" indent="-228600" algn="just">
              <a:buNone/>
            </a:pPr>
            <a:r>
              <a:rPr lang="en-US" b="0" i="0" baseline="0" dirty="0" smtClean="0"/>
              <a:t>			synchronized(</a:t>
            </a:r>
            <a:r>
              <a:rPr lang="en-US" b="0" i="0" baseline="0" dirty="0" err="1" smtClean="0"/>
              <a:t>Singleton.class</a:t>
            </a:r>
            <a:r>
              <a:rPr lang="en-US" b="0" i="0" baseline="0" dirty="0" smtClean="0"/>
              <a:t>)</a:t>
            </a:r>
          </a:p>
          <a:p>
            <a:pPr marL="228600" lvl="0" indent="-228600" algn="just">
              <a:buNone/>
            </a:pPr>
            <a:r>
              <a:rPr lang="en-US" b="0" i="0" baseline="0" dirty="0" smtClean="0"/>
              <a:t>			{</a:t>
            </a:r>
          </a:p>
          <a:p>
            <a:pPr marL="228600" lvl="0" indent="-228600" algn="just">
              <a:buNone/>
            </a:pPr>
            <a:r>
              <a:rPr lang="en-US" b="0" i="0" baseline="0" dirty="0" smtClean="0"/>
              <a:t>				if (instance == null)</a:t>
            </a:r>
          </a:p>
          <a:p>
            <a:pPr marL="228600" lvl="0" indent="-228600" algn="just">
              <a:buNone/>
            </a:pPr>
            <a:r>
              <a:rPr lang="en-US" b="0" i="0" baseline="0" dirty="0" smtClean="0"/>
              <a:t>				{</a:t>
            </a:r>
          </a:p>
          <a:p>
            <a:pPr marL="228600" lvl="0" indent="-228600" algn="just">
              <a:buNone/>
            </a:pPr>
            <a:r>
              <a:rPr lang="en-US" b="0" i="0" baseline="0" dirty="0" smtClean="0"/>
              <a:t>					System.out.println("</a:t>
            </a:r>
            <a:r>
              <a:rPr lang="en-US" b="0" i="0" baseline="0" dirty="0" err="1" smtClean="0"/>
              <a:t>getInstance</a:t>
            </a:r>
            <a:r>
              <a:rPr lang="en-US" b="0" i="0" baseline="0" dirty="0" smtClean="0"/>
              <a:t>(): First time </a:t>
            </a:r>
            <a:r>
              <a:rPr lang="en-US" b="0" i="0" baseline="0" dirty="0" err="1" smtClean="0"/>
              <a:t>getInstance</a:t>
            </a:r>
            <a:r>
              <a:rPr lang="en-US" b="0" i="0" baseline="0" dirty="0" smtClean="0"/>
              <a:t> was invoked!");</a:t>
            </a:r>
          </a:p>
          <a:p>
            <a:pPr marL="228600" lvl="0" indent="-228600" algn="just">
              <a:buNone/>
            </a:pPr>
            <a:r>
              <a:rPr lang="en-US" b="0" i="0" baseline="0" dirty="0" smtClean="0"/>
              <a:t>					instance = new Singleton();</a:t>
            </a:r>
          </a:p>
          <a:p>
            <a:pPr marL="228600" lvl="0" indent="-228600" algn="just">
              <a:buNone/>
            </a:pPr>
            <a:r>
              <a:rPr lang="en-US" b="0" i="0" baseline="0" dirty="0" smtClean="0"/>
              <a:t>				}</a:t>
            </a:r>
          </a:p>
          <a:p>
            <a:pPr marL="228600" lvl="0" indent="-228600" algn="just">
              <a:buNone/>
            </a:pPr>
            <a:r>
              <a:rPr lang="en-US" b="0" i="0" baseline="0" dirty="0" smtClean="0"/>
              <a:t>			}            </a:t>
            </a:r>
          </a:p>
          <a:p>
            <a:pPr marL="228600" lvl="0" indent="-228600" algn="just">
              <a:buNone/>
            </a:pPr>
            <a:r>
              <a:rPr lang="en-US" b="0" i="0" baseline="0" dirty="0" smtClean="0"/>
              <a:t>		}</a:t>
            </a:r>
          </a:p>
          <a:p>
            <a:pPr marL="228600" lvl="0" indent="-228600" algn="just">
              <a:buNone/>
            </a:pPr>
            <a:endParaRPr lang="en-US" b="0" i="0" baseline="0" dirty="0" smtClean="0"/>
          </a:p>
          <a:p>
            <a:pPr marL="228600" lvl="0" indent="-228600" algn="just">
              <a:buNone/>
            </a:pPr>
            <a:r>
              <a:rPr lang="en-US" b="0" i="0" baseline="0" dirty="0" smtClean="0"/>
              <a:t>		return instance;</a:t>
            </a:r>
          </a:p>
          <a:p>
            <a:pPr marL="228600" lvl="0" indent="-228600" algn="just">
              <a:buNone/>
            </a:pPr>
            <a:r>
              <a:rPr lang="en-US" b="0" i="0" baseline="0" dirty="0" smtClean="0"/>
              <a:t>	}</a:t>
            </a:r>
          </a:p>
          <a:p>
            <a:pPr marL="228600" lvl="0" indent="-228600" algn="just">
              <a:buNone/>
            </a:pPr>
            <a:endParaRPr lang="en-US" b="0" i="0" baseline="0" dirty="0" smtClean="0"/>
          </a:p>
          <a:p>
            <a:pPr marL="228600" lvl="0" indent="-228600" algn="just">
              <a:buNone/>
            </a:pPr>
            <a:r>
              <a:rPr lang="en-US" b="0" i="0" baseline="0" dirty="0" smtClean="0"/>
              <a:t>	public void </a:t>
            </a:r>
            <a:r>
              <a:rPr lang="en-US" b="0" i="0" baseline="0" dirty="0" err="1" smtClean="0"/>
              <a:t>doSomething</a:t>
            </a:r>
            <a:r>
              <a:rPr lang="en-US" b="0" i="0" baseline="0" dirty="0" smtClean="0"/>
              <a:t>()</a:t>
            </a:r>
          </a:p>
          <a:p>
            <a:pPr marL="228600" lvl="0" indent="-228600" algn="just">
              <a:buNone/>
            </a:pPr>
            <a:r>
              <a:rPr lang="en-US" b="0" i="0" baseline="0" dirty="0" smtClean="0"/>
              <a:t>	{</a:t>
            </a:r>
          </a:p>
          <a:p>
            <a:pPr marL="228600" lvl="0" indent="-228600" algn="just">
              <a:buNone/>
            </a:pPr>
            <a:r>
              <a:rPr lang="en-US" b="0" i="0" baseline="0" dirty="0" smtClean="0"/>
              <a:t>		System.out.println("</a:t>
            </a:r>
            <a:r>
              <a:rPr lang="en-US" b="0" i="0" baseline="0" dirty="0" err="1" smtClean="0"/>
              <a:t>doSomething</a:t>
            </a:r>
            <a:r>
              <a:rPr lang="en-US" b="0" i="0" baseline="0" dirty="0" smtClean="0"/>
              <a:t>(): Singleton does something!");</a:t>
            </a:r>
          </a:p>
          <a:p>
            <a:pPr marL="228600" lvl="0" indent="-228600" algn="just">
              <a:buNone/>
            </a:pPr>
            <a:r>
              <a:rPr lang="en-US" b="0" i="0" baseline="0" dirty="0" smtClean="0"/>
              <a:t>	}</a:t>
            </a:r>
          </a:p>
          <a:p>
            <a:pPr marL="228600" lvl="0" indent="-228600" algn="just">
              <a:buNone/>
            </a:pPr>
            <a:r>
              <a:rPr lang="en-US" b="0" i="0" baseline="0" dirty="0" smtClean="0"/>
              <a:t>}</a:t>
            </a:r>
          </a:p>
          <a:p>
            <a:pPr marL="228600" lvl="0" indent="-228600" algn="just">
              <a:buNone/>
            </a:pPr>
            <a:endParaRPr lang="en-US" b="0" i="0" baseline="0" dirty="0" smtClean="0"/>
          </a:p>
          <a:p>
            <a:pPr marL="228600" lvl="0" indent="-228600" algn="just">
              <a:buNone/>
            </a:pPr>
            <a:r>
              <a:rPr lang="en-US" b="0" i="0" baseline="0" dirty="0" smtClean="0"/>
              <a:t>This double checking method is not supported in previous versions before java 5. For a universal solution, we can use the nested class approach.</a:t>
            </a:r>
          </a:p>
          <a:p>
            <a:pPr marL="228600" lvl="0" indent="-228600" algn="just">
              <a:buNone/>
            </a:pPr>
            <a:endParaRPr lang="en-US" b="0" i="0" baseline="0" dirty="0" smtClean="0"/>
          </a:p>
          <a:p>
            <a:pPr marL="228600" lvl="0" indent="-228600" algn="just">
              <a:buNone/>
            </a:pPr>
            <a:r>
              <a:rPr lang="en-US" b="1" i="1" baseline="0" dirty="0" smtClean="0"/>
              <a:t>Nested class solution by Bill Pugh:</a:t>
            </a:r>
          </a:p>
          <a:p>
            <a:pPr marL="228600" lvl="0" indent="-228600" algn="just">
              <a:buNone/>
            </a:pPr>
            <a:r>
              <a:rPr lang="en-US" b="0" i="0" baseline="0" dirty="0" smtClean="0"/>
              <a:t>This technique is known as </a:t>
            </a:r>
            <a:r>
              <a:rPr lang="en-US" b="1" i="0" baseline="0" dirty="0" smtClean="0"/>
              <a:t>initialization on demand holder. </a:t>
            </a:r>
            <a:r>
              <a:rPr lang="en-US" b="0" i="0" baseline="0" dirty="0" smtClean="0"/>
              <a:t>In this, a nested class is used to create the instance. This solution is thread-safe without requiring special language constructs like volatile and synchronized. Since the nested class member will be final, the instance will be created only on its first reference. The code for this solution will be as shown below:</a:t>
            </a:r>
          </a:p>
          <a:p>
            <a:pPr marL="228600" lvl="0" indent="-228600" algn="just">
              <a:buNone/>
            </a:pPr>
            <a:endParaRPr lang="en-US" b="0" i="0" baseline="0" dirty="0" smtClean="0"/>
          </a:p>
          <a:p>
            <a:pPr marL="228600" lvl="0" indent="-228600" algn="just">
              <a:buNone/>
            </a:pPr>
            <a:r>
              <a:rPr lang="en-US" b="0" i="0" baseline="0" dirty="0" smtClean="0"/>
              <a:t>public class Singleton</a:t>
            </a:r>
          </a:p>
          <a:p>
            <a:pPr marL="228600" lvl="0" indent="-228600" algn="just">
              <a:buNone/>
            </a:pPr>
            <a:r>
              <a:rPr lang="en-US" b="0" i="0" baseline="0" dirty="0" smtClean="0"/>
              <a:t>{</a:t>
            </a:r>
          </a:p>
          <a:p>
            <a:pPr marL="228600" lvl="0" indent="-228600" algn="just">
              <a:buNone/>
            </a:pPr>
            <a:r>
              <a:rPr lang="en-US" b="0" i="0" baseline="0" dirty="0" smtClean="0"/>
              <a:t>        // Private constructor prevents instantiation from other classes</a:t>
            </a:r>
          </a:p>
          <a:p>
            <a:pPr marL="228600" lvl="0" indent="-228600" algn="just">
              <a:buNone/>
            </a:pPr>
            <a:r>
              <a:rPr lang="en-US" b="0" i="0" baseline="0" dirty="0" smtClean="0"/>
              <a:t>        private Singleton() { }</a:t>
            </a:r>
          </a:p>
          <a:p>
            <a:pPr marL="228600" lvl="0" indent="-228600" algn="just">
              <a:buNone/>
            </a:pPr>
            <a:r>
              <a:rPr lang="en-US" b="0" i="0" baseline="0" dirty="0" smtClean="0"/>
              <a:t> </a:t>
            </a:r>
          </a:p>
          <a:p>
            <a:pPr marL="228600" lvl="0" indent="-228600" algn="just">
              <a:buNone/>
            </a:pPr>
            <a:r>
              <a:rPr lang="en-US" b="0" i="0" baseline="0" dirty="0" smtClean="0"/>
              <a:t>        /**</a:t>
            </a:r>
          </a:p>
          <a:p>
            <a:pPr marL="228600" lvl="0" indent="-228600" algn="just">
              <a:buNone/>
            </a:pPr>
            <a:r>
              <a:rPr lang="en-US" b="0" i="0" baseline="0" dirty="0" smtClean="0"/>
              <a:t>        * </a:t>
            </a:r>
            <a:r>
              <a:rPr lang="en-US" b="0" i="0" baseline="0" dirty="0" err="1" smtClean="0"/>
              <a:t>SingletonHolder</a:t>
            </a:r>
            <a:r>
              <a:rPr lang="en-US" b="0" i="0" baseline="0" dirty="0" smtClean="0"/>
              <a:t> is loaded on the first execution of </a:t>
            </a:r>
            <a:r>
              <a:rPr lang="en-US" b="0" i="0" baseline="0" dirty="0" err="1" smtClean="0"/>
              <a:t>Singleton.getInstance</a:t>
            </a:r>
            <a:r>
              <a:rPr lang="en-US" b="0" i="0" baseline="0" dirty="0" smtClean="0"/>
              <a:t>() </a:t>
            </a:r>
          </a:p>
          <a:p>
            <a:pPr marL="228600" lvl="0" indent="-228600" algn="just">
              <a:buNone/>
            </a:pPr>
            <a:r>
              <a:rPr lang="en-US" b="0" i="0" baseline="0" dirty="0" smtClean="0"/>
              <a:t>        * or the first access to </a:t>
            </a:r>
            <a:r>
              <a:rPr lang="en-US" b="0" i="0" baseline="0" dirty="0" err="1" smtClean="0"/>
              <a:t>SingletonHolder.INSTANCE</a:t>
            </a:r>
            <a:r>
              <a:rPr lang="en-US" b="0" i="0" baseline="0" dirty="0" smtClean="0"/>
              <a:t>, not before.</a:t>
            </a:r>
          </a:p>
          <a:p>
            <a:pPr marL="228600" lvl="0" indent="-228600" algn="just">
              <a:buNone/>
            </a:pPr>
            <a:r>
              <a:rPr lang="en-US" b="0" i="0" baseline="0" dirty="0" smtClean="0"/>
              <a:t>        */</a:t>
            </a:r>
          </a:p>
          <a:p>
            <a:pPr marL="228600" lvl="0" indent="-228600" algn="just">
              <a:buNone/>
            </a:pPr>
            <a:r>
              <a:rPr lang="en-US" b="0" i="0" baseline="0" dirty="0" smtClean="0"/>
              <a:t>        private static class </a:t>
            </a:r>
            <a:r>
              <a:rPr lang="en-US" b="0" i="0" baseline="0" dirty="0" err="1" smtClean="0"/>
              <a:t>SingletonHolder</a:t>
            </a:r>
            <a:endParaRPr lang="en-US" b="0" i="0" baseline="0" dirty="0" smtClean="0"/>
          </a:p>
          <a:p>
            <a:pPr marL="228600" lvl="0" indent="-228600" algn="just">
              <a:buNone/>
            </a:pPr>
            <a:r>
              <a:rPr lang="en-US" b="0" i="0" baseline="0" dirty="0" smtClean="0"/>
              <a:t>		{ </a:t>
            </a:r>
          </a:p>
          <a:p>
            <a:pPr marL="228600" lvl="0" indent="-228600" algn="just">
              <a:buNone/>
            </a:pPr>
            <a:r>
              <a:rPr lang="en-US" b="0" i="0" baseline="0" dirty="0" smtClean="0"/>
              <a:t>            public static final Singleton INSTANCE = new Singleton();</a:t>
            </a:r>
          </a:p>
          <a:p>
            <a:pPr marL="228600" lvl="0" indent="-228600" algn="just">
              <a:buNone/>
            </a:pPr>
            <a:r>
              <a:rPr lang="en-US" b="0" i="0" baseline="0" dirty="0" smtClean="0"/>
              <a:t>        }</a:t>
            </a:r>
          </a:p>
          <a:p>
            <a:pPr marL="228600" lvl="0" indent="-228600" algn="just">
              <a:buNone/>
            </a:pPr>
            <a:r>
              <a:rPr lang="en-US" b="0" i="0" baseline="0" dirty="0" smtClean="0"/>
              <a:t> </a:t>
            </a:r>
          </a:p>
          <a:p>
            <a:pPr marL="228600" lvl="0" indent="-228600" algn="just">
              <a:buNone/>
            </a:pPr>
            <a:r>
              <a:rPr lang="en-US" b="0" i="0" baseline="0" dirty="0" smtClean="0"/>
              <a:t>        public static Singleton </a:t>
            </a:r>
            <a:r>
              <a:rPr lang="en-US" b="0" i="0" baseline="0" dirty="0" err="1" smtClean="0"/>
              <a:t>getInstance</a:t>
            </a:r>
            <a:r>
              <a:rPr lang="en-US" b="0" i="0" baseline="0" dirty="0" smtClean="0"/>
              <a:t>()</a:t>
            </a:r>
          </a:p>
          <a:p>
            <a:pPr marL="228600" lvl="0" indent="-228600" algn="just">
              <a:buNone/>
            </a:pPr>
            <a:r>
              <a:rPr lang="en-US" b="0" i="0" baseline="0" dirty="0" smtClean="0"/>
              <a:t>		{</a:t>
            </a:r>
          </a:p>
          <a:p>
            <a:pPr marL="228600" lvl="0" indent="-228600" algn="just">
              <a:buNone/>
            </a:pPr>
            <a:r>
              <a:rPr lang="en-US" b="0" i="0" baseline="0" dirty="0" smtClean="0"/>
              <a:t>			return </a:t>
            </a:r>
            <a:r>
              <a:rPr lang="en-US" b="0" i="0" baseline="0" dirty="0" err="1" smtClean="0"/>
              <a:t>SingletonHolder.INSTANCE</a:t>
            </a:r>
            <a:r>
              <a:rPr lang="en-US" b="0" i="0" baseline="0" dirty="0" smtClean="0"/>
              <a:t>;</a:t>
            </a:r>
          </a:p>
          <a:p>
            <a:pPr marL="228600" lvl="0" indent="-228600" algn="just">
              <a:buNone/>
            </a:pPr>
            <a:r>
              <a:rPr lang="en-US" b="0" i="0" baseline="0" dirty="0" smtClean="0"/>
              <a:t>        }</a:t>
            </a:r>
          </a:p>
          <a:p>
            <a:pPr marL="228600" lvl="0" indent="-228600" algn="just">
              <a:buNone/>
            </a:pPr>
            <a:r>
              <a:rPr lang="en-US" b="0" i="0" baseline="0" dirty="0" smtClean="0"/>
              <a:t>}</a:t>
            </a:r>
          </a:p>
          <a:p>
            <a:pPr marL="228600" lvl="0" indent="-228600" algn="just">
              <a:buNone/>
            </a:pPr>
            <a:endParaRPr lang="en-US" b="0" i="0" baseline="0" dirty="0" smtClean="0"/>
          </a:p>
          <a:p>
            <a:pPr marL="228600" lvl="0" indent="-228600" algn="just">
              <a:buNone/>
            </a:pPr>
            <a:r>
              <a:rPr lang="en-US" b="1" i="1" baseline="0" dirty="0" smtClean="0"/>
              <a:t>Early instantiation implementation using a static field:</a:t>
            </a:r>
          </a:p>
          <a:p>
            <a:pPr marL="228600" lvl="0" indent="-228600" algn="just">
              <a:buNone/>
            </a:pPr>
            <a:r>
              <a:rPr lang="en-US" b="0" i="0" baseline="0" dirty="0" smtClean="0"/>
              <a:t>In this Singleton’s implementation, instance of the class is created when the class is loaded by the class loader as the data member will be marked as static. In this implementation, we don’t need any synchronization mechanisms. As the class is loaded only once, this will guarantee that the instance created is unique. Singleton’s implementation code using the early instantiation method is as follows:</a:t>
            </a:r>
          </a:p>
          <a:p>
            <a:pPr marL="228600" lvl="0" indent="-228600" algn="just">
              <a:buNone/>
            </a:pPr>
            <a:endParaRPr lang="en-US" b="0" i="0" baseline="0" dirty="0" smtClean="0"/>
          </a:p>
          <a:p>
            <a:pPr marL="228600" lvl="0" indent="-228600" algn="just">
              <a:buNone/>
            </a:pPr>
            <a:r>
              <a:rPr lang="en-US" b="0" i="0" baseline="0" dirty="0" smtClean="0"/>
              <a:t>//Early instantiation using implementation with static field.</a:t>
            </a:r>
          </a:p>
          <a:p>
            <a:pPr marL="228600" lvl="0" indent="-228600" algn="just">
              <a:buNone/>
            </a:pPr>
            <a:r>
              <a:rPr lang="en-US" b="0" i="0" baseline="0" dirty="0" smtClean="0"/>
              <a:t>class Singleton</a:t>
            </a:r>
          </a:p>
          <a:p>
            <a:pPr marL="228600" lvl="0" indent="-228600" algn="just">
              <a:buNone/>
            </a:pPr>
            <a:r>
              <a:rPr lang="en-US" b="0" i="0" baseline="0" dirty="0" smtClean="0"/>
              <a:t>{</a:t>
            </a:r>
          </a:p>
          <a:p>
            <a:pPr marL="228600" lvl="0" indent="-228600" algn="just">
              <a:buNone/>
            </a:pPr>
            <a:r>
              <a:rPr lang="en-US" b="0" i="0" baseline="0" dirty="0" smtClean="0"/>
              <a:t>	private static Singleton instance = new Singleton();</a:t>
            </a:r>
          </a:p>
          <a:p>
            <a:pPr marL="228600" lvl="0" indent="-228600" algn="just">
              <a:buNone/>
            </a:pPr>
            <a:endParaRPr lang="en-US" b="0" i="0" baseline="0" dirty="0" smtClean="0"/>
          </a:p>
          <a:p>
            <a:pPr marL="228600" lvl="0" indent="-228600" algn="just">
              <a:buNone/>
            </a:pPr>
            <a:r>
              <a:rPr lang="en-US" b="0" i="0" baseline="0" dirty="0" smtClean="0"/>
              <a:t>	private Singleton()</a:t>
            </a:r>
          </a:p>
          <a:p>
            <a:pPr marL="228600" lvl="0" indent="-228600" algn="just">
              <a:buNone/>
            </a:pPr>
            <a:r>
              <a:rPr lang="en-US" b="0" i="0" baseline="0" dirty="0" smtClean="0"/>
              <a:t>	{</a:t>
            </a:r>
          </a:p>
          <a:p>
            <a:pPr marL="228600" lvl="0" indent="-228600" algn="just">
              <a:buNone/>
            </a:pPr>
            <a:r>
              <a:rPr lang="en-US" b="0" i="0" baseline="0" dirty="0" smtClean="0"/>
              <a:t>		System.out.println("Singleton(): Initializing Instance");</a:t>
            </a:r>
          </a:p>
          <a:p>
            <a:pPr marL="228600" lvl="0" indent="-228600" algn="just">
              <a:buNone/>
            </a:pPr>
            <a:r>
              <a:rPr lang="en-US" b="0" i="0" baseline="0" dirty="0" smtClean="0"/>
              <a:t>	}</a:t>
            </a:r>
          </a:p>
          <a:p>
            <a:pPr marL="228600" lvl="0" indent="-228600" algn="just">
              <a:buNone/>
            </a:pPr>
            <a:endParaRPr lang="en-US" b="0" i="0" baseline="0" dirty="0" smtClean="0"/>
          </a:p>
          <a:p>
            <a:pPr marL="228600" lvl="0" indent="-228600" algn="just">
              <a:buNone/>
            </a:pPr>
            <a:r>
              <a:rPr lang="en-US" b="0" i="0" baseline="0" dirty="0" smtClean="0"/>
              <a:t>	public static Singleton </a:t>
            </a:r>
            <a:r>
              <a:rPr lang="en-US" b="0" i="0" baseline="0" dirty="0" err="1" smtClean="0"/>
              <a:t>getInstance</a:t>
            </a:r>
            <a:r>
              <a:rPr lang="en-US" b="0" i="0" baseline="0" dirty="0" smtClean="0"/>
              <a:t>()</a:t>
            </a:r>
          </a:p>
          <a:p>
            <a:pPr marL="228600" lvl="0" indent="-228600" algn="just">
              <a:buNone/>
            </a:pPr>
            <a:r>
              <a:rPr lang="en-US" b="0" i="0" baseline="0" dirty="0" smtClean="0"/>
              <a:t>	{    </a:t>
            </a:r>
          </a:p>
          <a:p>
            <a:pPr marL="228600" lvl="0" indent="-228600" algn="just">
              <a:buNone/>
            </a:pPr>
            <a:r>
              <a:rPr lang="en-US" b="0" i="0" baseline="0" dirty="0" smtClean="0"/>
              <a:t>		return instance;</a:t>
            </a:r>
          </a:p>
          <a:p>
            <a:pPr marL="228600" lvl="0" indent="-228600" algn="just">
              <a:buNone/>
            </a:pPr>
            <a:r>
              <a:rPr lang="en-US" b="0" i="0" baseline="0" dirty="0" smtClean="0"/>
              <a:t>	}</a:t>
            </a:r>
          </a:p>
          <a:p>
            <a:pPr marL="228600" lvl="0" indent="-228600" algn="just">
              <a:buNone/>
            </a:pPr>
            <a:endParaRPr lang="en-US" b="0" i="0" baseline="0" dirty="0" smtClean="0"/>
          </a:p>
          <a:p>
            <a:pPr marL="228600" lvl="0" indent="-228600" algn="just">
              <a:buNone/>
            </a:pPr>
            <a:r>
              <a:rPr lang="en-US" b="0" i="0" baseline="0" dirty="0" smtClean="0"/>
              <a:t>	public void </a:t>
            </a:r>
            <a:r>
              <a:rPr lang="en-US" b="0" i="0" baseline="0" dirty="0" err="1" smtClean="0"/>
              <a:t>doSomething</a:t>
            </a:r>
            <a:r>
              <a:rPr lang="en-US" b="0" i="0" baseline="0" dirty="0" smtClean="0"/>
              <a:t>()</a:t>
            </a:r>
          </a:p>
          <a:p>
            <a:pPr marL="228600" lvl="0" indent="-228600" algn="just">
              <a:buNone/>
            </a:pPr>
            <a:r>
              <a:rPr lang="en-US" b="0" i="0" baseline="0" dirty="0" smtClean="0"/>
              <a:t>	{</a:t>
            </a:r>
          </a:p>
          <a:p>
            <a:pPr marL="228600" lvl="0" indent="-228600" algn="just">
              <a:buNone/>
            </a:pPr>
            <a:r>
              <a:rPr lang="en-US" b="0" i="0" baseline="0" dirty="0" smtClean="0"/>
              <a:t>		System.out.println("</a:t>
            </a:r>
            <a:r>
              <a:rPr lang="en-US" b="0" i="0" baseline="0" dirty="0" err="1" smtClean="0"/>
              <a:t>doSomething</a:t>
            </a:r>
            <a:r>
              <a:rPr lang="en-US" b="0" i="0" baseline="0" dirty="0" smtClean="0"/>
              <a:t>(): Singleton does something!");</a:t>
            </a:r>
          </a:p>
          <a:p>
            <a:pPr marL="228600" lvl="0" indent="-228600" algn="just">
              <a:buNone/>
            </a:pPr>
            <a:r>
              <a:rPr lang="en-US" b="0" i="0" baseline="0" dirty="0" smtClean="0"/>
              <a:t>	}</a:t>
            </a:r>
          </a:p>
          <a:p>
            <a:pPr marL="228600" lvl="0" indent="-228600" algn="just">
              <a:buNone/>
            </a:pPr>
            <a:r>
              <a:rPr lang="en-US" b="0" i="0" baseline="0" dirty="0" smtClean="0"/>
              <a:t>}</a:t>
            </a:r>
          </a:p>
          <a:p>
            <a:pPr marL="228600" lvl="0" indent="-228600" algn="just">
              <a:buNone/>
            </a:pPr>
            <a:endParaRPr lang="en-US" b="0" i="0" baseline="0" dirty="0" smtClean="0"/>
          </a:p>
          <a:p>
            <a:pPr marL="228600" lvl="0" indent="-228600" algn="just">
              <a:buNone/>
            </a:pPr>
            <a:r>
              <a:rPr lang="en-US" b="0" i="0" baseline="0" dirty="0" smtClean="0"/>
              <a:t>There is a problem with this implementation which is a rare case. The problem is when a Singleton class in a package is loaded by two different class loaders.</a:t>
            </a:r>
          </a:p>
          <a:p>
            <a:pPr marL="228600" lvl="0" indent="-228600" algn="just">
              <a:buNone/>
            </a:pPr>
            <a:endParaRPr lang="en-US" b="0" i="0" baseline="0" dirty="0" smtClean="0"/>
          </a:p>
          <a:p>
            <a:pPr marL="228600" lvl="0" indent="-228600" algn="just">
              <a:buNone/>
            </a:pPr>
            <a:r>
              <a:rPr lang="en-US" b="1" i="1" baseline="0" dirty="0" smtClean="0"/>
              <a:t>Sub classing (Protected Constructor):</a:t>
            </a:r>
          </a:p>
          <a:p>
            <a:pPr marL="228600" lvl="0" indent="-228600" algn="just">
              <a:buNone/>
            </a:pPr>
            <a:r>
              <a:rPr lang="en-US" b="0" i="0" baseline="0" dirty="0" smtClean="0"/>
              <a:t>We can allow the Singleton class to be extended by allowing creation of sub classes to this class. This can be possible when the private constructor in the Singleton class is made protected. This has two drawbacks:</a:t>
            </a:r>
          </a:p>
          <a:p>
            <a:pPr marL="228600" lvl="0" indent="-228600" algn="just">
              <a:buAutoNum type="arabicParenR"/>
            </a:pPr>
            <a:r>
              <a:rPr lang="en-US" b="0" i="0" baseline="0" dirty="0" smtClean="0"/>
              <a:t>If the constructor is made protected, another class in the same package can access it to create a new object. This defeats the purpose of a Singleton.</a:t>
            </a:r>
          </a:p>
          <a:p>
            <a:pPr marL="228600" lvl="0" indent="-228600" algn="just">
              <a:buAutoNum type="arabicParenR"/>
            </a:pPr>
            <a:r>
              <a:rPr lang="en-US" b="0" i="0" baseline="0" dirty="0" smtClean="0"/>
              <a:t>In the derived class or subclass, all the calls to the </a:t>
            </a:r>
            <a:r>
              <a:rPr lang="en-US" b="0" i="0" baseline="0" dirty="0" err="1" smtClean="0"/>
              <a:t>getInstance</a:t>
            </a:r>
            <a:r>
              <a:rPr lang="en-US" b="0" i="0" baseline="0" dirty="0" smtClean="0"/>
              <a:t>() method i.e., </a:t>
            </a:r>
            <a:r>
              <a:rPr lang="en-US" b="0" i="0" baseline="0" dirty="0" err="1" smtClean="0"/>
              <a:t>Singleton.getInstance</a:t>
            </a:r>
            <a:r>
              <a:rPr lang="en-US" b="0" i="0" baseline="0" dirty="0" smtClean="0"/>
              <a:t>() should be replaced with </a:t>
            </a:r>
            <a:r>
              <a:rPr lang="en-US" b="0" i="0" baseline="0" dirty="0" err="1" smtClean="0"/>
              <a:t>NewSingleton.getInstance</a:t>
            </a:r>
            <a:r>
              <a:rPr lang="en-US" b="0" i="0" baseline="0" dirty="0" smtClean="0"/>
              <a:t>().</a:t>
            </a:r>
          </a:p>
          <a:p>
            <a:pPr marL="228600" lvl="0" indent="-228600" algn="just">
              <a:buNone/>
            </a:pPr>
            <a:endParaRPr lang="en-US" b="0" i="0" baseline="0" dirty="0" smtClean="0"/>
          </a:p>
          <a:p>
            <a:pPr marL="228600" lvl="0" indent="-228600" algn="just">
              <a:buNone/>
            </a:pPr>
            <a:r>
              <a:rPr lang="en-US" b="1" i="1" baseline="0" dirty="0" smtClean="0"/>
              <a:t>Serialization:</a:t>
            </a:r>
          </a:p>
          <a:p>
            <a:pPr marL="228600" lvl="0" indent="-228600" algn="just">
              <a:buNone/>
            </a:pPr>
            <a:r>
              <a:rPr lang="en-US" dirty="0" smtClean="0"/>
              <a:t>If the Singleton class implements the </a:t>
            </a:r>
            <a:r>
              <a:rPr lang="en-US" dirty="0" err="1" smtClean="0"/>
              <a:t>java.io.Serializable</a:t>
            </a:r>
            <a:r>
              <a:rPr lang="en-US" dirty="0" smtClean="0"/>
              <a:t> interface, when a singleton is serialized and then </a:t>
            </a:r>
            <a:r>
              <a:rPr lang="en-US" dirty="0" err="1" smtClean="0"/>
              <a:t>deserialized</a:t>
            </a:r>
            <a:r>
              <a:rPr lang="en-US" dirty="0" smtClean="0"/>
              <a:t> more than once, there will be multiple instances of Singleton created. In order to avoid this the </a:t>
            </a:r>
            <a:r>
              <a:rPr lang="en-US" dirty="0" err="1" smtClean="0"/>
              <a:t>readResolve</a:t>
            </a:r>
            <a:r>
              <a:rPr lang="en-US" dirty="0" smtClean="0"/>
              <a:t> method should be implemented. The code will be as follows:</a:t>
            </a:r>
          </a:p>
          <a:p>
            <a:pPr marL="228600" lvl="0" indent="-228600" algn="just">
              <a:buNone/>
            </a:pPr>
            <a:endParaRPr lang="en-US" b="0" i="0" baseline="0" dirty="0" smtClean="0"/>
          </a:p>
          <a:p>
            <a:pPr marL="228600" lvl="0" indent="-228600" algn="just">
              <a:buNone/>
            </a:pPr>
            <a:r>
              <a:rPr lang="en-US" b="0" i="0" baseline="0" dirty="0" smtClean="0"/>
              <a:t>public class Singleton implements </a:t>
            </a:r>
            <a:r>
              <a:rPr lang="en-US" b="0" i="0" baseline="0" dirty="0" err="1" smtClean="0"/>
              <a:t>Serializable</a:t>
            </a:r>
            <a:r>
              <a:rPr lang="en-US" b="0" i="0" baseline="0" dirty="0" smtClean="0"/>
              <a:t> </a:t>
            </a:r>
          </a:p>
          <a:p>
            <a:pPr marL="228600" lvl="0" indent="-228600" algn="just">
              <a:buNone/>
            </a:pPr>
            <a:r>
              <a:rPr lang="en-US" b="0" i="0" baseline="0" dirty="0" smtClean="0"/>
              <a:t>{</a:t>
            </a:r>
          </a:p>
          <a:p>
            <a:pPr marL="228600" lvl="0" indent="-228600" algn="just">
              <a:buNone/>
            </a:pPr>
            <a:r>
              <a:rPr lang="en-US" b="0" i="0" baseline="0" dirty="0" smtClean="0"/>
              <a:t>	...</a:t>
            </a:r>
          </a:p>
          <a:p>
            <a:pPr marL="228600" lvl="0" indent="-228600" algn="just">
              <a:buNone/>
            </a:pPr>
            <a:r>
              <a:rPr lang="en-US" b="0" i="0" baseline="0" dirty="0" smtClean="0"/>
              <a:t>	// This method is called immediately after an object of this class is </a:t>
            </a:r>
            <a:r>
              <a:rPr lang="en-US" b="0" i="0" baseline="0" dirty="0" err="1" smtClean="0"/>
              <a:t>deserialized</a:t>
            </a:r>
            <a:r>
              <a:rPr lang="en-US" b="0" i="0" baseline="0" dirty="0" smtClean="0"/>
              <a:t>.</a:t>
            </a:r>
          </a:p>
          <a:p>
            <a:pPr marL="228600" lvl="0" indent="-228600" algn="just">
              <a:buNone/>
            </a:pPr>
            <a:r>
              <a:rPr lang="en-US" b="0" i="0" baseline="0" dirty="0" smtClean="0"/>
              <a:t>	// This method returns the singleton instance.</a:t>
            </a:r>
          </a:p>
          <a:p>
            <a:pPr marL="228600" lvl="0" indent="-228600" algn="just">
              <a:buNone/>
            </a:pPr>
            <a:r>
              <a:rPr lang="en-US" b="0" i="0" baseline="0" dirty="0" smtClean="0"/>
              <a:t>	protected Object </a:t>
            </a:r>
            <a:r>
              <a:rPr lang="en-US" b="0" i="0" baseline="0" dirty="0" err="1" smtClean="0"/>
              <a:t>readResolve</a:t>
            </a:r>
            <a:r>
              <a:rPr lang="en-US" b="0" i="0" baseline="0" dirty="0" smtClean="0"/>
              <a:t>() </a:t>
            </a:r>
          </a:p>
          <a:p>
            <a:pPr marL="228600" lvl="0" indent="-228600" algn="just">
              <a:buNone/>
            </a:pPr>
            <a:r>
              <a:rPr lang="en-US" b="0" i="0" baseline="0" dirty="0" smtClean="0"/>
              <a:t>	{</a:t>
            </a:r>
          </a:p>
          <a:p>
            <a:pPr marL="228600" lvl="0" indent="-228600" algn="just">
              <a:buNone/>
            </a:pPr>
            <a:r>
              <a:rPr lang="en-US" b="0" i="0" baseline="0" dirty="0" smtClean="0"/>
              <a:t>		return </a:t>
            </a:r>
            <a:r>
              <a:rPr lang="en-US" b="0" i="0" baseline="0" dirty="0" err="1" smtClean="0"/>
              <a:t>getInstance</a:t>
            </a:r>
            <a:r>
              <a:rPr lang="en-US" b="0" i="0" baseline="0" dirty="0" smtClean="0"/>
              <a:t>();</a:t>
            </a:r>
          </a:p>
          <a:p>
            <a:pPr marL="228600" lvl="0" indent="-228600" algn="just">
              <a:buNone/>
            </a:pPr>
            <a:r>
              <a:rPr lang="en-US" b="0" i="0" baseline="0" dirty="0" smtClean="0"/>
              <a:t>	}</a:t>
            </a:r>
          </a:p>
          <a:p>
            <a:pPr marL="228600" lvl="0" indent="-228600" algn="just">
              <a:buNone/>
            </a:pPr>
            <a:r>
              <a:rPr lang="en-US" b="0" i="0" baseline="0" dirty="0" smtClean="0"/>
              <a:t>}</a:t>
            </a:r>
          </a:p>
          <a:p>
            <a:pPr marL="228600" lvl="0" indent="-228600" algn="just">
              <a:buNone/>
            </a:pPr>
            <a:endParaRPr lang="en-US" b="0" i="0" baseline="0" dirty="0" smtClean="0"/>
          </a:p>
          <a:p>
            <a:pPr marL="228600" lvl="0" indent="-228600" algn="just">
              <a:buNone/>
            </a:pPr>
            <a:r>
              <a:rPr lang="en-US" b="1" i="0" baseline="0" dirty="0" smtClean="0"/>
              <a:t>Sample Code:</a:t>
            </a:r>
          </a:p>
          <a:p>
            <a:r>
              <a:rPr lang="en-US" sz="1200" kern="1200" dirty="0" smtClean="0">
                <a:solidFill>
                  <a:schemeClr val="tx1"/>
                </a:solidFill>
                <a:latin typeface="+mn-lt"/>
                <a:ea typeface="+mn-ea"/>
                <a:cs typeface="+mn-cs"/>
              </a:rPr>
              <a:t>Let us take a small practical example to understand the Singleton design pattern in more details.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b="1" i="1" kern="1200" dirty="0" smtClean="0">
                <a:solidFill>
                  <a:schemeClr val="tx1"/>
                </a:solidFill>
                <a:latin typeface="+mn-lt"/>
                <a:ea typeface="+mn-ea"/>
                <a:cs typeface="+mn-cs"/>
              </a:rPr>
              <a:t>Problem Statement: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Design a small ATM printing application which can generate multiple types of statements of the transaction including Mini Statement, Detailed statement etc. However the customer should be aware of the creation of these statements. Ensure that the memory consumption is minimized.</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b="1" i="1" kern="1200" dirty="0" smtClean="0">
                <a:solidFill>
                  <a:schemeClr val="tx1"/>
                </a:solidFill>
                <a:latin typeface="+mn-lt"/>
                <a:ea typeface="+mn-ea"/>
                <a:cs typeface="+mn-cs"/>
              </a:rPr>
              <a:t>Design Solution: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above requirement can be addressed using two core Gang of four design pattern – Factory design pattern and Singleton design pattern. In order to generate multiple types of statements for the ATM transactions in the ATM machine we can create a Statement Factory object which will have a factory method of </a:t>
            </a:r>
            <a:r>
              <a:rPr lang="en-US" sz="1200" i="1" kern="1200" dirty="0" err="1" smtClean="0">
                <a:solidFill>
                  <a:schemeClr val="tx1"/>
                </a:solidFill>
                <a:latin typeface="+mn-lt"/>
                <a:ea typeface="+mn-ea"/>
                <a:cs typeface="+mn-cs"/>
              </a:rPr>
              <a:t>createStatements</a:t>
            </a:r>
            <a:r>
              <a:rPr lang="en-US" sz="1200"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The </a:t>
            </a:r>
            <a:r>
              <a:rPr lang="en-US" sz="1200" kern="1200" dirty="0" err="1" smtClean="0">
                <a:solidFill>
                  <a:schemeClr val="tx1"/>
                </a:solidFill>
                <a:latin typeface="+mn-lt"/>
                <a:ea typeface="+mn-ea"/>
                <a:cs typeface="+mn-cs"/>
              </a:rPr>
              <a:t>createStatements</a:t>
            </a:r>
            <a:r>
              <a:rPr lang="en-US" sz="1200" kern="1200" dirty="0" smtClean="0">
                <a:solidFill>
                  <a:schemeClr val="tx1"/>
                </a:solidFill>
                <a:latin typeface="+mn-lt"/>
                <a:ea typeface="+mn-ea"/>
                <a:cs typeface="+mn-cs"/>
              </a:rPr>
              <a:t> will create </a:t>
            </a:r>
            <a:r>
              <a:rPr lang="en-US" sz="1200" kern="1200" dirty="0" err="1" smtClean="0">
                <a:solidFill>
                  <a:schemeClr val="tx1"/>
                </a:solidFill>
                <a:latin typeface="+mn-lt"/>
                <a:ea typeface="+mn-ea"/>
                <a:cs typeface="+mn-cs"/>
              </a:rPr>
              <a:t>DetailedStatement</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MiniStatement</a:t>
            </a:r>
            <a:r>
              <a:rPr lang="en-US" sz="1200" kern="1200" dirty="0" smtClean="0">
                <a:solidFill>
                  <a:schemeClr val="tx1"/>
                </a:solidFill>
                <a:latin typeface="+mn-lt"/>
                <a:ea typeface="+mn-ea"/>
                <a:cs typeface="+mn-cs"/>
              </a:rPr>
              <a:t> objects.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The client object will be completely </a:t>
            </a:r>
            <a:r>
              <a:rPr lang="en-US" sz="1200" kern="1200" dirty="0" err="1" smtClean="0">
                <a:solidFill>
                  <a:schemeClr val="tx1"/>
                </a:solidFill>
                <a:latin typeface="+mn-lt"/>
                <a:ea typeface="+mn-ea"/>
                <a:cs typeface="+mn-cs"/>
              </a:rPr>
              <a:t>unware</a:t>
            </a:r>
            <a:r>
              <a:rPr lang="en-US" sz="1200" kern="1200" dirty="0" smtClean="0">
                <a:solidFill>
                  <a:schemeClr val="tx1"/>
                </a:solidFill>
                <a:latin typeface="+mn-lt"/>
                <a:ea typeface="+mn-ea"/>
                <a:cs typeface="+mn-cs"/>
              </a:rPr>
              <a:t> of the object creation since it will interact with the Factory interface only. We will also create an interface called </a:t>
            </a:r>
            <a:r>
              <a:rPr lang="en-US" sz="1200" kern="1200" dirty="0" err="1" smtClean="0">
                <a:solidFill>
                  <a:schemeClr val="tx1"/>
                </a:solidFill>
                <a:latin typeface="+mn-lt"/>
                <a:ea typeface="+mn-ea"/>
                <a:cs typeface="+mn-cs"/>
              </a:rPr>
              <a:t>StatementType</a:t>
            </a:r>
            <a:r>
              <a:rPr lang="en-US" sz="1200" kern="1200" dirty="0" smtClean="0">
                <a:solidFill>
                  <a:schemeClr val="tx1"/>
                </a:solidFill>
                <a:latin typeface="+mn-lt"/>
                <a:ea typeface="+mn-ea"/>
                <a:cs typeface="+mn-cs"/>
              </a:rPr>
              <a:t>. This will allow further statement type objects e.g. Credit card statement etc to be added. So the solution is scalable and extensible following the object oriented Open/Closed design principle.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second requirement of reducing the memory consumption can be achieved by using Singleton design pattern. The Statement Factory class need not be initiated multiple times and a single factory can create multiple statement objects. Singleton pattern will create a single instance of the </a:t>
            </a:r>
            <a:r>
              <a:rPr lang="en-US" sz="1200" kern="1200" dirty="0" err="1" smtClean="0">
                <a:solidFill>
                  <a:schemeClr val="tx1"/>
                </a:solidFill>
                <a:latin typeface="+mn-lt"/>
                <a:ea typeface="+mn-ea"/>
                <a:cs typeface="+mn-cs"/>
              </a:rPr>
              <a:t>StatementFactory</a:t>
            </a:r>
            <a:r>
              <a:rPr lang="en-US" sz="1200" kern="1200" dirty="0" smtClean="0">
                <a:solidFill>
                  <a:schemeClr val="tx1"/>
                </a:solidFill>
                <a:latin typeface="+mn-lt"/>
                <a:ea typeface="+mn-ea"/>
                <a:cs typeface="+mn-cs"/>
              </a:rPr>
              <a:t> class thus saving memory.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Code</a:t>
            </a:r>
            <a:r>
              <a:rPr lang="en-US" sz="1200" kern="1200" baseline="0" dirty="0" smtClean="0">
                <a:solidFill>
                  <a:schemeClr val="tx1"/>
                </a:solidFill>
                <a:latin typeface="+mn-lt"/>
                <a:ea typeface="+mn-ea"/>
                <a:cs typeface="+mn-cs"/>
              </a:rPr>
              <a:t> for </a:t>
            </a:r>
            <a:r>
              <a:rPr lang="en-US" sz="1200" kern="1200" baseline="0" dirty="0" err="1" smtClean="0">
                <a:solidFill>
                  <a:schemeClr val="tx1"/>
                </a:solidFill>
                <a:latin typeface="+mn-lt"/>
                <a:ea typeface="+mn-ea"/>
                <a:cs typeface="+mn-cs"/>
              </a:rPr>
              <a:t>StatementFactory</a:t>
            </a:r>
            <a:r>
              <a:rPr lang="en-US" sz="1200" kern="1200" baseline="0" dirty="0" smtClean="0">
                <a:solidFill>
                  <a:schemeClr val="tx1"/>
                </a:solidFill>
                <a:latin typeface="+mn-lt"/>
                <a:ea typeface="+mn-ea"/>
                <a:cs typeface="+mn-cs"/>
              </a:rPr>
              <a:t> class is as shown below:</a:t>
            </a:r>
          </a:p>
          <a:p>
            <a:endParaRPr lang="en-US" sz="1200" kern="1200" baseline="0" dirty="0" smtClean="0">
              <a:solidFill>
                <a:schemeClr val="tx1"/>
              </a:solidFill>
              <a:latin typeface="+mn-lt"/>
              <a:ea typeface="+mn-ea"/>
              <a:cs typeface="+mn-cs"/>
            </a:endParaRPr>
          </a:p>
          <a:p>
            <a:pPr marL="228600" lvl="0" indent="-228600" algn="just">
              <a:buNone/>
            </a:pPr>
            <a:r>
              <a:rPr lang="en-US" b="0" i="0" baseline="0" dirty="0" smtClean="0"/>
              <a:t>public class </a:t>
            </a:r>
            <a:r>
              <a:rPr lang="en-US" b="0" i="0" baseline="0" dirty="0" err="1" smtClean="0"/>
              <a:t>StatementFactory</a:t>
            </a:r>
            <a:r>
              <a:rPr lang="en-US" b="0" i="0" baseline="0" dirty="0" smtClean="0"/>
              <a:t> extends Factory</a:t>
            </a:r>
          </a:p>
          <a:p>
            <a:pPr marL="228600" lvl="0" indent="-228600" algn="just">
              <a:buNone/>
            </a:pPr>
            <a:r>
              <a:rPr lang="en-US" b="0" i="0" baseline="0" dirty="0" smtClean="0"/>
              <a:t>{</a:t>
            </a:r>
          </a:p>
          <a:p>
            <a:pPr marL="228600" lvl="0" indent="-228600" algn="just">
              <a:buNone/>
            </a:pPr>
            <a:r>
              <a:rPr lang="en-US" b="0" i="0" baseline="0" dirty="0" smtClean="0"/>
              <a:t>	private static </a:t>
            </a:r>
            <a:r>
              <a:rPr lang="en-US" b="0" i="0" baseline="0" dirty="0" err="1" smtClean="0"/>
              <a:t>StatementFactory</a:t>
            </a:r>
            <a:r>
              <a:rPr lang="en-US" b="0" i="0" baseline="0" dirty="0" smtClean="0"/>
              <a:t> </a:t>
            </a:r>
            <a:r>
              <a:rPr lang="en-US" b="0" i="0" baseline="0" dirty="0" err="1" smtClean="0"/>
              <a:t>uniqueInstance</a:t>
            </a:r>
            <a:r>
              <a:rPr lang="en-US" b="0" i="0" baseline="0" dirty="0" smtClean="0"/>
              <a:t>;</a:t>
            </a:r>
          </a:p>
          <a:p>
            <a:pPr marL="228600" lvl="0" indent="-228600" algn="just">
              <a:buNone/>
            </a:pPr>
            <a:r>
              <a:rPr lang="en-US" b="0" i="0" baseline="0" dirty="0" smtClean="0"/>
              <a:t> </a:t>
            </a:r>
          </a:p>
          <a:p>
            <a:pPr marL="228600" lvl="0" indent="-228600" algn="just">
              <a:buNone/>
            </a:pPr>
            <a:r>
              <a:rPr lang="en-US" b="0" i="0" baseline="0" dirty="0" smtClean="0"/>
              <a:t>	private </a:t>
            </a:r>
            <a:r>
              <a:rPr lang="en-US" b="0" i="0" baseline="0" dirty="0" err="1" smtClean="0"/>
              <a:t>StatementFactory</a:t>
            </a:r>
            <a:r>
              <a:rPr lang="en-US" b="0" i="0" baseline="0" dirty="0" smtClean="0"/>
              <a:t>() {}</a:t>
            </a:r>
          </a:p>
          <a:p>
            <a:pPr marL="228600" lvl="0" indent="-228600" algn="just">
              <a:buNone/>
            </a:pPr>
            <a:r>
              <a:rPr lang="en-US" b="0" i="0" baseline="0" dirty="0" smtClean="0"/>
              <a:t> </a:t>
            </a:r>
          </a:p>
          <a:p>
            <a:pPr marL="228600" lvl="0" indent="-228600" algn="just">
              <a:buNone/>
            </a:pPr>
            <a:r>
              <a:rPr lang="en-US" b="0" i="0" baseline="0" dirty="0" smtClean="0"/>
              <a:t>	public static </a:t>
            </a:r>
            <a:r>
              <a:rPr lang="en-US" b="0" i="0" baseline="0" dirty="0" err="1" smtClean="0"/>
              <a:t>StatementFactory</a:t>
            </a:r>
            <a:r>
              <a:rPr lang="en-US" b="0" i="0" baseline="0" dirty="0" smtClean="0"/>
              <a:t> </a:t>
            </a:r>
            <a:r>
              <a:rPr lang="en-US" b="0" i="0" baseline="0" dirty="0" err="1" smtClean="0"/>
              <a:t>getUniqueInstance</a:t>
            </a:r>
            <a:r>
              <a:rPr lang="en-US" b="0" i="0" baseline="0" dirty="0" smtClean="0"/>
              <a:t>()</a:t>
            </a:r>
          </a:p>
          <a:p>
            <a:pPr marL="228600" lvl="0" indent="-228600" algn="just">
              <a:buNone/>
            </a:pPr>
            <a:r>
              <a:rPr lang="en-US" b="0" i="0" baseline="0" dirty="0" smtClean="0"/>
              <a:t>	{</a:t>
            </a:r>
          </a:p>
          <a:p>
            <a:pPr marL="228600" lvl="0" indent="-228600" algn="just">
              <a:buNone/>
            </a:pPr>
            <a:r>
              <a:rPr lang="en-US" b="0" i="0" baseline="0" dirty="0" smtClean="0"/>
              <a:t>		if (</a:t>
            </a:r>
            <a:r>
              <a:rPr lang="en-US" b="0" i="0" baseline="0" dirty="0" err="1" smtClean="0"/>
              <a:t>uniqueInstance</a:t>
            </a:r>
            <a:r>
              <a:rPr lang="en-US" b="0" i="0" baseline="0" dirty="0" smtClean="0"/>
              <a:t> == null)</a:t>
            </a:r>
          </a:p>
          <a:p>
            <a:pPr marL="228600" lvl="0" indent="-228600" algn="just">
              <a:buNone/>
            </a:pPr>
            <a:r>
              <a:rPr lang="en-US" b="0" i="0" baseline="0" dirty="0" smtClean="0"/>
              <a:t>		{</a:t>
            </a:r>
          </a:p>
          <a:p>
            <a:pPr marL="228600" lvl="0" indent="-228600" algn="just">
              <a:buNone/>
            </a:pPr>
            <a:r>
              <a:rPr lang="en-US" b="0" i="0" baseline="0" dirty="0" smtClean="0"/>
              <a:t>			</a:t>
            </a:r>
            <a:r>
              <a:rPr lang="en-US" b="0" i="0" baseline="0" dirty="0" err="1" smtClean="0"/>
              <a:t>uniqueInstance</a:t>
            </a:r>
            <a:r>
              <a:rPr lang="en-US" b="0" i="0" baseline="0" dirty="0" smtClean="0"/>
              <a:t> = new </a:t>
            </a:r>
            <a:r>
              <a:rPr lang="en-US" b="0" i="0" baseline="0" dirty="0" err="1" smtClean="0"/>
              <a:t>StatementFactory</a:t>
            </a:r>
            <a:r>
              <a:rPr lang="en-US" b="0" i="0" baseline="0" dirty="0" smtClean="0"/>
              <a:t>();</a:t>
            </a:r>
          </a:p>
          <a:p>
            <a:pPr marL="228600" lvl="0" indent="-228600" algn="just">
              <a:buNone/>
            </a:pPr>
            <a:r>
              <a:rPr lang="en-US" b="0" i="0" baseline="0" dirty="0" smtClean="0"/>
              <a:t>			System.out.println("Creating a new </a:t>
            </a:r>
            <a:r>
              <a:rPr lang="en-US" b="0" i="0" baseline="0" dirty="0" err="1" smtClean="0"/>
              <a:t>StatementFactory</a:t>
            </a:r>
            <a:r>
              <a:rPr lang="en-US" b="0" i="0" baseline="0" dirty="0" smtClean="0"/>
              <a:t> instance");</a:t>
            </a:r>
          </a:p>
          <a:p>
            <a:pPr marL="228600" lvl="0" indent="-228600" algn="just">
              <a:buNone/>
            </a:pPr>
            <a:r>
              <a:rPr lang="en-US" b="0" i="0" baseline="0" dirty="0" smtClean="0"/>
              <a:t>        }</a:t>
            </a:r>
          </a:p>
          <a:p>
            <a:pPr marL="228600" lvl="0" indent="-228600" algn="just">
              <a:buNone/>
            </a:pPr>
            <a:r>
              <a:rPr lang="en-US" b="0" i="0" baseline="0" dirty="0" smtClean="0"/>
              <a:t>		return </a:t>
            </a:r>
            <a:r>
              <a:rPr lang="en-US" b="0" i="0" baseline="0" dirty="0" err="1" smtClean="0"/>
              <a:t>uniqueInstance</a:t>
            </a:r>
            <a:r>
              <a:rPr lang="en-US" b="0" i="0" baseline="0" dirty="0" smtClean="0"/>
              <a:t>;</a:t>
            </a:r>
          </a:p>
          <a:p>
            <a:pPr marL="228600" lvl="0" indent="-228600" algn="just">
              <a:buNone/>
            </a:pPr>
            <a:r>
              <a:rPr lang="en-US" b="0" i="0" baseline="0" dirty="0" smtClean="0"/>
              <a:t>	}</a:t>
            </a:r>
          </a:p>
          <a:p>
            <a:pPr marL="228600" lvl="0" indent="-228600" algn="just">
              <a:buNone/>
            </a:pPr>
            <a:r>
              <a:rPr lang="en-US" b="0" i="0" baseline="0" dirty="0" smtClean="0"/>
              <a:t> </a:t>
            </a:r>
          </a:p>
          <a:p>
            <a:pPr marL="228600" lvl="0" indent="-228600" algn="just">
              <a:buNone/>
            </a:pPr>
            <a:r>
              <a:rPr lang="en-US" b="0" i="0" baseline="0" dirty="0" smtClean="0"/>
              <a:t>	public </a:t>
            </a:r>
            <a:r>
              <a:rPr lang="en-US" b="0" i="0" baseline="0" dirty="0" err="1" smtClean="0"/>
              <a:t>StatementType</a:t>
            </a:r>
            <a:r>
              <a:rPr lang="en-US" b="0" i="0" baseline="0" dirty="0" smtClean="0"/>
              <a:t> </a:t>
            </a:r>
            <a:r>
              <a:rPr lang="en-US" b="0" i="0" baseline="0" dirty="0" err="1" smtClean="0"/>
              <a:t>createStatements</a:t>
            </a:r>
            <a:r>
              <a:rPr lang="en-US" b="0" i="0" baseline="0" dirty="0" smtClean="0"/>
              <a:t>(String selection)</a:t>
            </a:r>
          </a:p>
          <a:p>
            <a:pPr marL="228600" lvl="0" indent="-228600" algn="just">
              <a:buNone/>
            </a:pPr>
            <a:r>
              <a:rPr lang="en-US" b="0" i="0" baseline="0" dirty="0" smtClean="0"/>
              <a:t>	{</a:t>
            </a:r>
          </a:p>
          <a:p>
            <a:pPr marL="228600" lvl="0" indent="-228600" algn="just">
              <a:buNone/>
            </a:pPr>
            <a:r>
              <a:rPr lang="en-US" b="0" i="0" baseline="0" dirty="0" smtClean="0"/>
              <a:t>        if (</a:t>
            </a:r>
            <a:r>
              <a:rPr lang="en-US" b="0" i="0" baseline="0" dirty="0" err="1" smtClean="0"/>
              <a:t>selection.equalsIgnoreCase</a:t>
            </a:r>
            <a:r>
              <a:rPr lang="en-US" b="0" i="0" baseline="0" dirty="0" smtClean="0"/>
              <a:t>("</a:t>
            </a:r>
            <a:r>
              <a:rPr lang="en-US" b="0" i="0" baseline="0" dirty="0" err="1" smtClean="0"/>
              <a:t>detailedStmt</a:t>
            </a:r>
            <a:r>
              <a:rPr lang="en-US" b="0" i="0" baseline="0" dirty="0" smtClean="0"/>
              <a:t>"))</a:t>
            </a:r>
          </a:p>
          <a:p>
            <a:pPr marL="228600" lvl="0" indent="-228600" algn="just">
              <a:buNone/>
            </a:pPr>
            <a:r>
              <a:rPr lang="en-US" b="0" i="0" baseline="0" dirty="0" smtClean="0"/>
              <a:t>		{</a:t>
            </a:r>
          </a:p>
          <a:p>
            <a:pPr marL="228600" lvl="0" indent="-228600" algn="just">
              <a:buNone/>
            </a:pPr>
            <a:r>
              <a:rPr lang="en-US" b="0" i="0" baseline="0" dirty="0" smtClean="0"/>
              <a:t>            return new </a:t>
            </a:r>
            <a:r>
              <a:rPr lang="en-US" b="0" i="0" baseline="0" dirty="0" err="1" smtClean="0"/>
              <a:t>DetailedStatement</a:t>
            </a:r>
            <a:r>
              <a:rPr lang="en-US" b="0" i="0" baseline="0" dirty="0" smtClean="0"/>
              <a:t>();</a:t>
            </a:r>
          </a:p>
          <a:p>
            <a:pPr marL="228600" lvl="0" indent="-228600" algn="just">
              <a:buNone/>
            </a:pPr>
            <a:r>
              <a:rPr lang="en-US" b="0" i="0" baseline="0" dirty="0" smtClean="0"/>
              <a:t>        }</a:t>
            </a:r>
          </a:p>
          <a:p>
            <a:pPr marL="228600" lvl="0" indent="-228600" algn="just">
              <a:buNone/>
            </a:pPr>
            <a:r>
              <a:rPr lang="en-US" b="0" i="0" baseline="0" dirty="0" smtClean="0"/>
              <a:t>		else if (</a:t>
            </a:r>
            <a:r>
              <a:rPr lang="en-US" b="0" i="0" baseline="0" dirty="0" err="1" smtClean="0"/>
              <a:t>selection.equalsIgnoreCase</a:t>
            </a:r>
            <a:r>
              <a:rPr lang="en-US" b="0" i="0" baseline="0" dirty="0" smtClean="0"/>
              <a:t>("</a:t>
            </a:r>
            <a:r>
              <a:rPr lang="en-US" b="0" i="0" baseline="0" dirty="0" err="1" smtClean="0"/>
              <a:t>miniStmt</a:t>
            </a:r>
            <a:r>
              <a:rPr lang="en-US" b="0" i="0" baseline="0" dirty="0" smtClean="0"/>
              <a:t>"))</a:t>
            </a:r>
          </a:p>
          <a:p>
            <a:pPr marL="228600" lvl="0" indent="-228600" algn="just">
              <a:buNone/>
            </a:pPr>
            <a:r>
              <a:rPr lang="en-US" b="0" i="0" baseline="0" dirty="0" smtClean="0"/>
              <a:t>		{</a:t>
            </a:r>
          </a:p>
          <a:p>
            <a:pPr marL="228600" lvl="0" indent="-228600" algn="just">
              <a:buNone/>
            </a:pPr>
            <a:r>
              <a:rPr lang="en-US" b="0" i="0" baseline="0" dirty="0" smtClean="0"/>
              <a:t>            return new </a:t>
            </a:r>
            <a:r>
              <a:rPr lang="en-US" b="0" i="0" baseline="0" dirty="0" err="1" smtClean="0"/>
              <a:t>MiniStatement</a:t>
            </a:r>
            <a:r>
              <a:rPr lang="en-US" b="0" i="0" baseline="0" dirty="0" smtClean="0"/>
              <a:t>();</a:t>
            </a:r>
          </a:p>
          <a:p>
            <a:pPr marL="228600" lvl="0" indent="-228600" algn="just">
              <a:buNone/>
            </a:pPr>
            <a:r>
              <a:rPr lang="en-US" b="0" i="0" baseline="0" dirty="0" smtClean="0"/>
              <a:t>        }</a:t>
            </a:r>
          </a:p>
          <a:p>
            <a:pPr marL="228600" lvl="0" indent="-228600" algn="just">
              <a:buNone/>
            </a:pPr>
            <a:r>
              <a:rPr lang="en-US" b="0" i="0" baseline="0" dirty="0" smtClean="0"/>
              <a:t>		throw new </a:t>
            </a:r>
            <a:r>
              <a:rPr lang="en-US" b="0" i="0" baseline="0" dirty="0" err="1" smtClean="0"/>
              <a:t>IllegalArgumentException</a:t>
            </a:r>
            <a:r>
              <a:rPr lang="en-US" b="0" i="0" baseline="0" dirty="0" smtClean="0"/>
              <a:t>("Selection </a:t>
            </a:r>
            <a:r>
              <a:rPr lang="en-US" b="0" i="0" baseline="0" dirty="0" err="1" smtClean="0"/>
              <a:t>doesnot</a:t>
            </a:r>
            <a:r>
              <a:rPr lang="en-US" b="0" i="0" baseline="0" dirty="0" smtClean="0"/>
              <a:t> exist");</a:t>
            </a:r>
          </a:p>
          <a:p>
            <a:pPr marL="228600" lvl="0" indent="-228600" algn="just">
              <a:buNone/>
            </a:pPr>
            <a:r>
              <a:rPr lang="en-US" b="0" i="0" baseline="0" dirty="0" smtClean="0"/>
              <a:t>    }</a:t>
            </a:r>
          </a:p>
          <a:p>
            <a:pPr marL="228600" lvl="0" indent="-228600" algn="just">
              <a:buNone/>
            </a:pPr>
            <a:r>
              <a:rPr lang="en-US" b="0" i="0" baseline="0" dirty="0" smtClean="0"/>
              <a:t>}</a:t>
            </a:r>
          </a:p>
          <a:p>
            <a:pPr marL="228600" lvl="0" indent="-228600" algn="just">
              <a:buNone/>
            </a:pPr>
            <a:endParaRPr lang="en-US" b="1" i="0" baseline="0" dirty="0" smtClean="0"/>
          </a:p>
          <a:p>
            <a:pPr marL="228600" lvl="0" indent="-228600" algn="just">
              <a:buNone/>
            </a:pPr>
            <a:r>
              <a:rPr lang="en-US" b="1" i="0" baseline="0" dirty="0" smtClean="0"/>
              <a:t>Known Uses:</a:t>
            </a:r>
          </a:p>
          <a:p>
            <a:pPr marL="228600" lvl="0" indent="-228600" algn="just">
              <a:buNone/>
            </a:pPr>
            <a:r>
              <a:rPr lang="en-US" b="0" i="0" baseline="0" dirty="0" smtClean="0"/>
              <a:t>Following are the example usage of Singleton pattern in real world:</a:t>
            </a:r>
          </a:p>
          <a:p>
            <a:pPr marL="228600" lvl="0" indent="-228600" algn="just">
              <a:buAutoNum type="arabicParenR"/>
            </a:pPr>
            <a:r>
              <a:rPr lang="en-US" b="0" i="0" baseline="0" dirty="0" smtClean="0"/>
              <a:t>Singleton pattern in Samlltalk-80, is the set of changes to the code, which is </a:t>
            </a:r>
            <a:r>
              <a:rPr lang="en-US" b="0" i="0" baseline="0" dirty="0" err="1" smtClean="0"/>
              <a:t>ChangeSet</a:t>
            </a:r>
            <a:r>
              <a:rPr lang="en-US" b="0" i="0" baseline="0" dirty="0" smtClean="0"/>
              <a:t> current.</a:t>
            </a:r>
          </a:p>
          <a:p>
            <a:pPr marL="228600" lvl="0" indent="-228600" algn="just">
              <a:buAutoNum type="arabicParenR"/>
            </a:pPr>
            <a:r>
              <a:rPr lang="en-US" b="0" i="0" baseline="0" dirty="0" smtClean="0"/>
              <a:t>Relationship between classes and their </a:t>
            </a:r>
            <a:r>
              <a:rPr lang="en-US" b="0" i="0" baseline="0" dirty="0" err="1" smtClean="0"/>
              <a:t>metaclasses</a:t>
            </a:r>
            <a:r>
              <a:rPr lang="en-US" b="0" i="0" baseline="0" dirty="0" smtClean="0"/>
              <a:t>.</a:t>
            </a:r>
          </a:p>
          <a:p>
            <a:pPr marL="228600" lvl="0" indent="-228600" algn="just">
              <a:buAutoNum type="arabicParenR"/>
            </a:pPr>
            <a:r>
              <a:rPr lang="en-US" b="0" i="0" baseline="0" dirty="0" err="1" smtClean="0"/>
              <a:t>InterViews</a:t>
            </a:r>
            <a:r>
              <a:rPr lang="en-US" b="0" i="0" baseline="0" dirty="0" smtClean="0"/>
              <a:t> user interface toolkit in Smalltalk uses the Singleton pattern to access the unique instance of its Session and </a:t>
            </a:r>
            <a:r>
              <a:rPr lang="en-US" b="0" i="0" baseline="0" dirty="0" err="1" smtClean="0"/>
              <a:t>WidgetKit</a:t>
            </a:r>
            <a:r>
              <a:rPr lang="en-US" b="0" i="0" baseline="0" dirty="0" smtClean="0"/>
              <a:t> classes.</a:t>
            </a:r>
          </a:p>
          <a:p>
            <a:pPr marL="228600" lvl="0" indent="-228600" algn="just">
              <a:buNone/>
            </a:pPr>
            <a:endParaRPr lang="en-US" b="0" i="0" baseline="0" dirty="0" smtClean="0"/>
          </a:p>
          <a:p>
            <a:pPr marL="228600" lvl="0" indent="-228600" algn="just">
              <a:buNone/>
            </a:pPr>
            <a:r>
              <a:rPr lang="en-US" b="1" i="0" baseline="0" dirty="0" smtClean="0"/>
              <a:t>Related Patterns:</a:t>
            </a:r>
          </a:p>
          <a:p>
            <a:pPr marL="228600" lvl="0" indent="-228600" algn="just">
              <a:buNone/>
            </a:pPr>
            <a:r>
              <a:rPr lang="en-US" b="0" i="0" baseline="0" dirty="0" smtClean="0"/>
              <a:t>Other patterns like Abstract Factory, Builder and Prototype can be implemented using the Singleton pattern.</a:t>
            </a:r>
          </a:p>
          <a:p>
            <a:pPr marL="228600" lvl="0" indent="-228600" algn="just">
              <a:buNone/>
            </a:pPr>
            <a:endParaRPr lang="en-US" b="0" i="0" baseline="0" dirty="0" smtClean="0"/>
          </a:p>
          <a:p>
            <a:pPr marL="228600" lvl="0" indent="-228600" algn="just">
              <a:buNone/>
            </a:pPr>
            <a:r>
              <a:rPr lang="en-US" b="0" i="0" baseline="0" dirty="0" smtClean="0"/>
              <a:t>Example Singleton classes in java API:</a:t>
            </a:r>
          </a:p>
          <a:p>
            <a:pPr marL="228600" lvl="0" indent="-228600" algn="just">
              <a:buNone/>
            </a:pPr>
            <a:r>
              <a:rPr lang="en-US" b="0" i="0" baseline="0" dirty="0" err="1" smtClean="0"/>
              <a:t>java.lang.Runtime</a:t>
            </a:r>
            <a:endParaRPr lang="en-US" b="0" i="0" baseline="0" dirty="0" smtClean="0"/>
          </a:p>
          <a:p>
            <a:pPr marL="228600" lvl="0" indent="-228600" algn="just">
              <a:buNone/>
            </a:pPr>
            <a:r>
              <a:rPr lang="en-US" b="0" i="0" baseline="0" dirty="0" err="1" smtClean="0"/>
              <a:t>java.awt.Desktop</a:t>
            </a:r>
            <a:endParaRPr lang="en-US" b="0" i="0" baseline="0" dirty="0" smtClean="0"/>
          </a:p>
        </p:txBody>
      </p:sp>
      <p:sp>
        <p:nvSpPr>
          <p:cNvPr id="4" name="Slide Number Placeholder 3"/>
          <p:cNvSpPr>
            <a:spLocks noGrp="1"/>
          </p:cNvSpPr>
          <p:nvPr>
            <p:ph type="sldNum" sz="quarter" idx="10"/>
          </p:nvPr>
        </p:nvSpPr>
        <p:spPr/>
        <p:txBody>
          <a:bodyPr/>
          <a:lstStyle/>
          <a:p>
            <a:fld id="{52F88800-C166-4BF5-BAA9-4CA2D843655A}" type="slidenum">
              <a:rPr lang="en-US" smtClean="0"/>
              <a:pPr/>
              <a:t>48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The </a:t>
            </a:r>
            <a:r>
              <a:rPr lang="en-US" i="1" dirty="0" smtClean="0"/>
              <a:t>Singleton</a:t>
            </a:r>
            <a:r>
              <a:rPr lang="en-US" dirty="0" smtClean="0"/>
              <a:t> pattern ensures that a class has only one instance, and provides a global point of access to that instance. The </a:t>
            </a:r>
            <a:r>
              <a:rPr lang="en-US" i="1" dirty="0" smtClean="0"/>
              <a:t>Singleton</a:t>
            </a:r>
            <a:r>
              <a:rPr lang="en-US" dirty="0" smtClean="0"/>
              <a:t> pattern is named after the singleton set, which is defined to be a set containing one element. The office of the President of the United States is a </a:t>
            </a:r>
            <a:r>
              <a:rPr lang="en-US" i="1" dirty="0" smtClean="0"/>
              <a:t>Singleton</a:t>
            </a:r>
            <a:r>
              <a:rPr lang="en-US" dirty="0" smtClean="0"/>
              <a:t>. The United States Constitution specifies the means by which a president is elected, limits the term of office, and defines the order of succession. As a result, there can be at most one active president at any given time. Regardless of the personal identity of the active president, the title, "The President of the United States" is a global point of access that identifies the person in the office.</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9</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52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55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Design a small ATM printing application which can generate multiple types of statements of the transaction including Mini Statement, Detailed statement etc. However the customer should be aware of the creation of these statements. Ensure that the memory consumption is minimized.</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56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57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en-US" b="1" dirty="0" smtClean="0"/>
              <a:t>Intent:</a:t>
            </a:r>
          </a:p>
          <a:p>
            <a:pPr algn="just"/>
            <a:r>
              <a:rPr lang="en-US" b="0" dirty="0" smtClean="0"/>
              <a:t>Abstract factory provides</a:t>
            </a:r>
            <a:r>
              <a:rPr lang="en-US" b="0" baseline="0" dirty="0" smtClean="0"/>
              <a:t> an interface to create a family of related objects, without explicitly specifying their concrete classes.</a:t>
            </a:r>
          </a:p>
          <a:p>
            <a:pPr algn="just"/>
            <a:endParaRPr lang="en-US" b="0" baseline="0" dirty="0" smtClean="0"/>
          </a:p>
          <a:p>
            <a:pPr algn="just"/>
            <a:r>
              <a:rPr lang="en-US" b="1" dirty="0" smtClean="0"/>
              <a:t>Also Known</a:t>
            </a:r>
            <a:r>
              <a:rPr lang="en-US" b="1" baseline="0" dirty="0" smtClean="0"/>
              <a:t> As:</a:t>
            </a:r>
          </a:p>
          <a:p>
            <a:pPr algn="just"/>
            <a:r>
              <a:rPr lang="en-US" b="0" baseline="0" dirty="0" smtClean="0"/>
              <a:t>Kit.</a:t>
            </a:r>
          </a:p>
          <a:p>
            <a:pPr algn="just"/>
            <a:endParaRPr lang="en-US" b="0" baseline="0" dirty="0" smtClean="0"/>
          </a:p>
          <a:p>
            <a:pPr algn="just"/>
            <a:r>
              <a:rPr lang="en-US" b="1" baseline="0" dirty="0" smtClean="0"/>
              <a:t>Motivation:</a:t>
            </a:r>
          </a:p>
          <a:p>
            <a:pPr algn="just"/>
            <a:r>
              <a:rPr lang="en-US" b="0" baseline="0" dirty="0" smtClean="0"/>
              <a:t>Modularization is a big issue in today’s programming. Programmers are trying to avoid the idea of adding more code to the existing classes to encapsulate more general information. Let’s consider an example of user interface toolkit which supports multiple look-and-feel standards such as Motif and Presentation Manager. Different look-and-feels define different appearances and behaviors for user interface widgets like scrollbars, buttons, radio buttons etc… To be portable across different look-and-feels standards, an application should not hard code its widgets to a particular look-and-feel. It becomes difficult to change the look-and-feel at a later stage if we did so.</a:t>
            </a:r>
          </a:p>
          <a:p>
            <a:pPr algn="just"/>
            <a:endParaRPr lang="en-US" b="0" baseline="0" dirty="0" smtClean="0"/>
          </a:p>
          <a:p>
            <a:pPr algn="just"/>
            <a:r>
              <a:rPr lang="en-US" b="0" baseline="0" dirty="0" smtClean="0"/>
              <a:t>This problem can be solved by creating an abstract </a:t>
            </a:r>
            <a:r>
              <a:rPr lang="en-US" b="0" baseline="0" dirty="0" err="1" smtClean="0"/>
              <a:t>WidgetFactory</a:t>
            </a:r>
            <a:r>
              <a:rPr lang="en-US" b="0" baseline="0" dirty="0" smtClean="0"/>
              <a:t> class that declares an interface for creating a particular widget. There’s also an abstract class for every kind of widget whose subclasses provide the implementation for creating a widget of certain look-and-feel. Clients call the operations in the interface provided by </a:t>
            </a:r>
            <a:r>
              <a:rPr lang="en-US" b="0" baseline="0" dirty="0" err="1" smtClean="0"/>
              <a:t>WidgetFactory</a:t>
            </a:r>
            <a:r>
              <a:rPr lang="en-US" b="0" baseline="0" dirty="0" smtClean="0"/>
              <a:t> which returns an instance of the abstract widget class. Clients aren’t aware of the concrete classes they are using. Thus clients stay independent of the look-and-feel.</a:t>
            </a:r>
          </a:p>
          <a:p>
            <a:pPr algn="just"/>
            <a:endParaRPr lang="en-US" b="0" baseline="0" dirty="0" smtClean="0"/>
          </a:p>
          <a:p>
            <a:pPr algn="just"/>
            <a:r>
              <a:rPr lang="en-US" b="1" dirty="0" smtClean="0"/>
              <a:t>Applicability:</a:t>
            </a:r>
          </a:p>
          <a:p>
            <a:pPr algn="just"/>
            <a:r>
              <a:rPr lang="en-US" b="0" dirty="0" smtClean="0"/>
              <a:t>We should</a:t>
            </a:r>
            <a:r>
              <a:rPr lang="en-US" b="0" baseline="0" dirty="0" smtClean="0"/>
              <a:t> use Abstract Factory design pattern when:</a:t>
            </a:r>
          </a:p>
          <a:p>
            <a:pPr marL="228600" indent="-228600" algn="just">
              <a:buAutoNum type="arabicParenR"/>
            </a:pPr>
            <a:r>
              <a:rPr lang="en-US" b="0" baseline="0" dirty="0" smtClean="0"/>
              <a:t>The system needs to be independent of the products it works with are created.</a:t>
            </a:r>
          </a:p>
          <a:p>
            <a:pPr marL="228600" indent="-228600" algn="just">
              <a:buAutoNum type="arabicParenR"/>
            </a:pPr>
            <a:r>
              <a:rPr lang="en-US" b="0" baseline="0" dirty="0" smtClean="0"/>
              <a:t>The system should be configured to work with multiple families of products.</a:t>
            </a:r>
          </a:p>
          <a:p>
            <a:pPr marL="228600" indent="-228600" algn="just">
              <a:buAutoNum type="arabicParenR"/>
            </a:pPr>
            <a:r>
              <a:rPr lang="en-US" b="0" baseline="0" dirty="0" smtClean="0"/>
              <a:t>A family of products is designed to used together and this constraint is needed to be enforced.</a:t>
            </a:r>
          </a:p>
          <a:p>
            <a:pPr marL="228600" indent="-228600" algn="just">
              <a:buAutoNum type="arabicParenR"/>
            </a:pPr>
            <a:r>
              <a:rPr lang="en-US" b="0" dirty="0" smtClean="0"/>
              <a:t>A library of products is to be provided and only their interfaces are to be revealed</a:t>
            </a:r>
            <a:r>
              <a:rPr lang="en-US" b="0" baseline="0" dirty="0" smtClean="0"/>
              <a:t> but not their implementations.</a:t>
            </a:r>
          </a:p>
          <a:p>
            <a:pPr marL="228600" indent="-228600" algn="just">
              <a:buNone/>
            </a:pPr>
            <a:endParaRPr lang="en-US" b="0" baseline="0" dirty="0" smtClean="0"/>
          </a:p>
          <a:p>
            <a:pPr marL="228600" indent="-228600" algn="just">
              <a:buNone/>
            </a:pPr>
            <a:r>
              <a:rPr lang="en-US" b="0" baseline="0" dirty="0" smtClean="0"/>
              <a:t>Examples where the Abstract Factory pattern can be used:</a:t>
            </a:r>
          </a:p>
          <a:p>
            <a:pPr marL="228600" indent="-228600" algn="just">
              <a:buFont typeface="Arial" pitchFamily="34" charset="0"/>
              <a:buChar char="•"/>
            </a:pPr>
            <a:r>
              <a:rPr lang="en-US" b="0" baseline="0" dirty="0" smtClean="0"/>
              <a:t>Phone numbers</a:t>
            </a:r>
          </a:p>
          <a:p>
            <a:pPr marL="228600" indent="-228600" algn="just">
              <a:buFont typeface="Arial" pitchFamily="34" charset="0"/>
              <a:buChar char="•"/>
            </a:pPr>
            <a:r>
              <a:rPr lang="en-US" b="0" baseline="0" dirty="0" smtClean="0"/>
              <a:t>Pizza factory</a:t>
            </a:r>
          </a:p>
          <a:p>
            <a:pPr marL="228600" indent="-228600" algn="just">
              <a:buFont typeface="Arial" pitchFamily="34" charset="0"/>
              <a:buChar char="•"/>
            </a:pPr>
            <a:r>
              <a:rPr lang="en-US" b="0" baseline="0" dirty="0" smtClean="0"/>
              <a:t>Look &amp; feel</a:t>
            </a:r>
          </a:p>
          <a:p>
            <a:pPr marL="228600" indent="-228600" algn="just">
              <a:buNone/>
            </a:pPr>
            <a:endParaRPr lang="en-US" b="0" baseline="0" dirty="0" smtClean="0"/>
          </a:p>
          <a:p>
            <a:pPr marL="228600" indent="-228600" algn="just">
              <a:buNone/>
            </a:pPr>
            <a:r>
              <a:rPr lang="en-US" b="1" baseline="0" dirty="0" smtClean="0"/>
              <a:t>Structure:</a:t>
            </a:r>
          </a:p>
          <a:p>
            <a:pPr marL="228600" indent="-228600" algn="just">
              <a:buNone/>
            </a:pPr>
            <a:endParaRPr lang="en-US" b="1" dirty="0" smtClean="0"/>
          </a:p>
          <a:p>
            <a:pPr marL="228600" indent="-228600" algn="just">
              <a:buNone/>
            </a:pPr>
            <a:r>
              <a:rPr lang="en-US" b="1" dirty="0" smtClean="0"/>
              <a:t>Participants:</a:t>
            </a:r>
          </a:p>
          <a:p>
            <a:pPr marL="228600" indent="-228600" algn="just">
              <a:buNone/>
            </a:pPr>
            <a:r>
              <a:rPr lang="en-US" b="0" dirty="0" smtClean="0"/>
              <a:t>The</a:t>
            </a:r>
            <a:r>
              <a:rPr lang="en-US" b="0" baseline="0" dirty="0" smtClean="0"/>
              <a:t> classes that participate in the Abstract Factory are:</a:t>
            </a:r>
          </a:p>
          <a:p>
            <a:pPr marL="228600" indent="-228600" algn="just">
              <a:buNone/>
            </a:pPr>
            <a:r>
              <a:rPr lang="en-US" b="1" i="1" baseline="0" dirty="0" err="1" smtClean="0"/>
              <a:t>AbstractFactory</a:t>
            </a:r>
            <a:r>
              <a:rPr lang="en-US" b="1" i="1" baseline="0" dirty="0" smtClean="0"/>
              <a:t>: </a:t>
            </a:r>
            <a:r>
              <a:rPr lang="en-US" b="0" i="0" baseline="0" dirty="0" smtClean="0"/>
              <a:t>Declares an interface of operations that create abstract products.</a:t>
            </a:r>
          </a:p>
          <a:p>
            <a:pPr marL="228600" indent="-228600" algn="just">
              <a:buNone/>
            </a:pPr>
            <a:r>
              <a:rPr lang="en-US" b="1" i="1" baseline="0" dirty="0" err="1" smtClean="0"/>
              <a:t>ConcreteFactory</a:t>
            </a:r>
            <a:r>
              <a:rPr lang="en-US" b="1" i="1" baseline="0" dirty="0" smtClean="0"/>
              <a:t>:  </a:t>
            </a:r>
            <a:r>
              <a:rPr lang="en-US" b="0" i="0" baseline="0" dirty="0" smtClean="0"/>
              <a:t>Implements operations to create concrete products.</a:t>
            </a:r>
          </a:p>
          <a:p>
            <a:pPr marL="228600" indent="-228600" algn="just">
              <a:buNone/>
            </a:pPr>
            <a:r>
              <a:rPr lang="en-US" b="1" i="1" baseline="0" dirty="0" err="1" smtClean="0"/>
              <a:t>AbstractProduct</a:t>
            </a:r>
            <a:r>
              <a:rPr lang="en-US" b="1" i="1" baseline="0" dirty="0" smtClean="0"/>
              <a:t>: </a:t>
            </a:r>
            <a:r>
              <a:rPr lang="en-US" b="0" i="0" baseline="0" dirty="0" smtClean="0"/>
              <a:t>Declares an interface for a type of product objects.</a:t>
            </a:r>
          </a:p>
          <a:p>
            <a:pPr marL="228600" indent="-228600" algn="just">
              <a:buNone/>
            </a:pPr>
            <a:r>
              <a:rPr lang="en-US" b="1" i="1" baseline="0" dirty="0" smtClean="0"/>
              <a:t>Product: </a:t>
            </a:r>
            <a:r>
              <a:rPr lang="en-US" b="0" i="0" baseline="0" dirty="0" smtClean="0"/>
              <a:t>Defines a product to be created by the corresponding </a:t>
            </a:r>
            <a:r>
              <a:rPr lang="en-US" b="0" i="0" baseline="0" dirty="0" err="1" smtClean="0"/>
              <a:t>ConcreteFactory</a:t>
            </a:r>
            <a:r>
              <a:rPr lang="en-US" b="0" i="0" baseline="0" dirty="0" smtClean="0"/>
              <a:t>. It implements the </a:t>
            </a:r>
            <a:r>
              <a:rPr lang="en-US" b="0" i="0" baseline="0" dirty="0" err="1" smtClean="0"/>
              <a:t>AbstractProduct</a:t>
            </a:r>
            <a:r>
              <a:rPr lang="en-US" b="0" i="0" baseline="0" dirty="0" smtClean="0"/>
              <a:t> interface.</a:t>
            </a:r>
          </a:p>
          <a:p>
            <a:pPr marL="228600" indent="-228600" algn="just">
              <a:buNone/>
            </a:pPr>
            <a:r>
              <a:rPr lang="en-US" b="1" i="1" baseline="0" dirty="0" smtClean="0"/>
              <a:t>Client: </a:t>
            </a:r>
            <a:r>
              <a:rPr lang="en-US" b="0" i="0" baseline="0" dirty="0" smtClean="0"/>
              <a:t>Uses the interfaces declared by the </a:t>
            </a:r>
            <a:r>
              <a:rPr lang="en-US" b="0" i="0" baseline="0" dirty="0" err="1" smtClean="0"/>
              <a:t>AbstractFactory</a:t>
            </a:r>
            <a:r>
              <a:rPr lang="en-US" b="0" i="0" baseline="0" dirty="0" smtClean="0"/>
              <a:t> and </a:t>
            </a:r>
            <a:r>
              <a:rPr lang="en-US" b="0" i="0" baseline="0" dirty="0" err="1" smtClean="0"/>
              <a:t>AbstractProduct</a:t>
            </a:r>
            <a:r>
              <a:rPr lang="en-US" b="0" i="0" baseline="0" dirty="0" smtClean="0"/>
              <a:t> classes.</a:t>
            </a:r>
          </a:p>
          <a:p>
            <a:pPr marL="228600" indent="-228600" algn="just">
              <a:buNone/>
            </a:pPr>
            <a:endParaRPr lang="en-US" b="0" i="0" baseline="0" dirty="0" smtClean="0"/>
          </a:p>
          <a:p>
            <a:pPr marL="228600" indent="-228600" algn="just">
              <a:buNone/>
            </a:pPr>
            <a:r>
              <a:rPr lang="en-US" b="1" i="0" baseline="0" dirty="0" smtClean="0"/>
              <a:t>Collaborations:</a:t>
            </a:r>
          </a:p>
          <a:p>
            <a:pPr marL="228600" indent="-228600" algn="just">
              <a:buFont typeface="Arial" pitchFamily="34" charset="0"/>
              <a:buChar char="•"/>
            </a:pPr>
            <a:r>
              <a:rPr lang="en-US" b="0" i="0" baseline="0" dirty="0" smtClean="0"/>
              <a:t>The </a:t>
            </a:r>
            <a:r>
              <a:rPr lang="en-US" b="0" i="0" baseline="0" dirty="0" err="1" smtClean="0"/>
              <a:t>ConcreteFactory</a:t>
            </a:r>
            <a:r>
              <a:rPr lang="en-US" b="0" i="0" baseline="0" dirty="0" smtClean="0"/>
              <a:t> class creates products objects having a particular implementation. To create different product, the client should use a different concrete factory.</a:t>
            </a:r>
          </a:p>
          <a:p>
            <a:pPr marL="228600" indent="-228600" algn="just">
              <a:buFont typeface="Arial" pitchFamily="34" charset="0"/>
              <a:buChar char="•"/>
            </a:pPr>
            <a:r>
              <a:rPr lang="en-US" b="0" i="0" baseline="0" dirty="0" err="1" smtClean="0"/>
              <a:t>AbstractFactory</a:t>
            </a:r>
            <a:r>
              <a:rPr lang="en-US" b="0" i="0" baseline="0" dirty="0" smtClean="0"/>
              <a:t> defers creation of product objects to its </a:t>
            </a:r>
            <a:r>
              <a:rPr lang="en-US" b="0" i="0" baseline="0" dirty="0" err="1" smtClean="0"/>
              <a:t>ConcreteFactory</a:t>
            </a:r>
            <a:r>
              <a:rPr lang="en-US" b="0" i="0" baseline="0" dirty="0" smtClean="0"/>
              <a:t> subclass.</a:t>
            </a:r>
          </a:p>
          <a:p>
            <a:pPr marL="228600" indent="-228600" algn="just">
              <a:buFont typeface="Arial" pitchFamily="34" charset="0"/>
              <a:buNone/>
            </a:pPr>
            <a:endParaRPr lang="en-US" b="0" i="0" baseline="0" dirty="0" smtClean="0"/>
          </a:p>
          <a:p>
            <a:pPr marL="228600" indent="-228600" algn="just">
              <a:buFont typeface="Arial" pitchFamily="34" charset="0"/>
              <a:buNone/>
            </a:pPr>
            <a:r>
              <a:rPr lang="en-US" b="1" i="0" baseline="0" dirty="0" smtClean="0"/>
              <a:t>Consequences:</a:t>
            </a:r>
          </a:p>
          <a:p>
            <a:pPr marL="228600" indent="-228600" algn="just">
              <a:buFont typeface="Arial" pitchFamily="34" charset="0"/>
              <a:buNone/>
            </a:pPr>
            <a:r>
              <a:rPr lang="en-US" b="0" i="0" baseline="0" dirty="0" smtClean="0"/>
              <a:t>Following are the benefits and liabilities of Abstract Factory pattern:</a:t>
            </a:r>
          </a:p>
          <a:p>
            <a:pPr marL="228600" indent="-228600" algn="just">
              <a:buFont typeface="+mj-lt"/>
              <a:buAutoNum type="arabicPeriod"/>
            </a:pPr>
            <a:r>
              <a:rPr lang="en-US" b="0" i="0" baseline="0" dirty="0" smtClean="0"/>
              <a:t>It isolates concrete classes.</a:t>
            </a:r>
          </a:p>
          <a:p>
            <a:pPr marL="228600" indent="-228600" algn="just">
              <a:buFont typeface="+mj-lt"/>
              <a:buAutoNum type="arabicPeriod"/>
            </a:pPr>
            <a:r>
              <a:rPr lang="en-US" b="0" i="0" baseline="0" dirty="0" smtClean="0"/>
              <a:t>It makes exchanging product families easy.</a:t>
            </a:r>
          </a:p>
          <a:p>
            <a:pPr marL="228600" indent="-228600" algn="just">
              <a:buFont typeface="+mj-lt"/>
              <a:buAutoNum type="arabicPeriod"/>
            </a:pPr>
            <a:r>
              <a:rPr lang="en-US" b="0" i="0" baseline="0" dirty="0" smtClean="0"/>
              <a:t>It creates consistency among products.</a:t>
            </a:r>
          </a:p>
          <a:p>
            <a:pPr marL="228600" indent="-228600" algn="just">
              <a:buFont typeface="+mj-lt"/>
              <a:buAutoNum type="arabicPeriod"/>
            </a:pPr>
            <a:r>
              <a:rPr lang="en-US" b="0" i="0" baseline="0" dirty="0" smtClean="0"/>
              <a:t>Supporting new kinds of products is difficult.</a:t>
            </a:r>
          </a:p>
          <a:p>
            <a:pPr marL="228600" indent="-228600" algn="just">
              <a:buFont typeface="+mj-lt"/>
              <a:buNone/>
            </a:pPr>
            <a:endParaRPr lang="en-US" b="0" i="0" baseline="0" dirty="0" smtClean="0"/>
          </a:p>
          <a:p>
            <a:pPr marL="228600" indent="-228600" algn="just">
              <a:buFont typeface="+mj-lt"/>
              <a:buNone/>
            </a:pPr>
            <a:r>
              <a:rPr lang="en-US" b="1" i="0" baseline="0" dirty="0" smtClean="0"/>
              <a:t>Implementation:</a:t>
            </a:r>
          </a:p>
          <a:p>
            <a:pPr marL="228600" indent="-228600" algn="just">
              <a:buFont typeface="+mj-lt"/>
              <a:buNone/>
            </a:pPr>
            <a:r>
              <a:rPr lang="en-US" b="0" i="0" baseline="0" dirty="0" smtClean="0"/>
              <a:t>The </a:t>
            </a:r>
            <a:r>
              <a:rPr lang="en-US" b="0" i="0" baseline="0" dirty="0" err="1" smtClean="0"/>
              <a:t>AbstractFactory</a:t>
            </a:r>
            <a:r>
              <a:rPr lang="en-US" b="0" i="0" baseline="0" dirty="0" smtClean="0"/>
              <a:t> class is the one that determines the actual type of the concrete object and creates it, but it returns an abstract reference to the concrete object just created. </a:t>
            </a:r>
            <a:r>
              <a:rPr lang="en-US" dirty="0" smtClean="0"/>
              <a:t>This determines the behavior of the client that asks the factory to create an object of a certain abstract type and to return the abstract pointer to it, keeping the client from knowing anything about the actual creation of the object.</a:t>
            </a:r>
          </a:p>
          <a:p>
            <a:pPr marL="228600" indent="-228600" algn="just">
              <a:buFont typeface="+mj-lt"/>
              <a:buNone/>
            </a:pPr>
            <a:endParaRPr lang="en-US" b="0" i="0" baseline="0" dirty="0" smtClean="0"/>
          </a:p>
          <a:p>
            <a:pPr algn="just"/>
            <a:r>
              <a:rPr lang="en-US" dirty="0" smtClean="0"/>
              <a:t>The fact that the factory returns an abstract pointer to the created object means that the client doesn't have knowledge of the object's type. This implies that there is no need for including any class declarations relating to the concrete type, the client deals at all times with the abstract type. The objects of the concrete type, created by the factory, are accessed by the client only through the abstract interface.</a:t>
            </a:r>
          </a:p>
          <a:p>
            <a:pPr algn="just"/>
            <a:endParaRPr lang="en-US" dirty="0" smtClean="0"/>
          </a:p>
          <a:p>
            <a:pPr algn="just"/>
            <a:r>
              <a:rPr lang="en-US" dirty="0" smtClean="0"/>
              <a:t>The second implication of this way of creating objects is that when adding new concrete types is needed, all we have to do is modify the client code and make it use a different factory, which is far easier than instantiating a new type, which requires changing the code wherever a new object is created.</a:t>
            </a:r>
          </a:p>
          <a:p>
            <a:pPr algn="just"/>
            <a:r>
              <a:rPr lang="en-US" dirty="0" smtClean="0"/>
              <a:t>The classic implementation for the Abstract Factory pattern is the following:</a:t>
            </a:r>
          </a:p>
          <a:p>
            <a:pPr marL="228600" indent="-228600" algn="just">
              <a:buFont typeface="+mj-lt"/>
              <a:buNone/>
            </a:pPr>
            <a:endParaRPr lang="en-US" b="0" i="0" baseline="0" dirty="0" smtClean="0"/>
          </a:p>
          <a:p>
            <a:pPr marL="228600" indent="-228600" algn="just">
              <a:buFont typeface="+mj-lt"/>
              <a:buNone/>
            </a:pPr>
            <a:r>
              <a:rPr lang="en-US" b="0" i="0" baseline="0" dirty="0" smtClean="0"/>
              <a:t>abstract class </a:t>
            </a:r>
            <a:r>
              <a:rPr lang="en-US" b="0" i="0" baseline="0" dirty="0" err="1" smtClean="0"/>
              <a:t>AbstractProductA</a:t>
            </a:r>
            <a:endParaRPr lang="en-US" b="0" i="0" baseline="0" dirty="0" smtClean="0"/>
          </a:p>
          <a:p>
            <a:pPr marL="228600" indent="-228600" algn="just">
              <a:buFont typeface="+mj-lt"/>
              <a:buNone/>
            </a:pPr>
            <a:r>
              <a:rPr lang="en-US" b="0" i="0" baseline="0" dirty="0" smtClean="0"/>
              <a:t>{</a:t>
            </a:r>
          </a:p>
          <a:p>
            <a:pPr marL="228600" indent="-228600" algn="just">
              <a:buFont typeface="+mj-lt"/>
              <a:buNone/>
            </a:pPr>
            <a:r>
              <a:rPr lang="en-US" b="0" i="0" baseline="0" dirty="0" smtClean="0"/>
              <a:t>	public abstract void operationA1();</a:t>
            </a:r>
          </a:p>
          <a:p>
            <a:pPr marL="228600" indent="-228600" algn="just">
              <a:buFont typeface="+mj-lt"/>
              <a:buNone/>
            </a:pPr>
            <a:r>
              <a:rPr lang="en-US" b="0" i="0" baseline="0" dirty="0" smtClean="0"/>
              <a:t>	public abstract void operationA2();</a:t>
            </a:r>
          </a:p>
          <a:p>
            <a:pPr marL="228600" indent="-228600" algn="just">
              <a:buFont typeface="+mj-lt"/>
              <a:buNone/>
            </a:pPr>
            <a:r>
              <a:rPr lang="en-US" b="0" i="0" baseline="0" dirty="0" smtClean="0"/>
              <a:t>}</a:t>
            </a:r>
          </a:p>
          <a:p>
            <a:pPr marL="228600" indent="-228600" algn="just">
              <a:buFont typeface="+mj-lt"/>
              <a:buNone/>
            </a:pPr>
            <a:endParaRPr lang="en-US" b="0" i="0" baseline="0" dirty="0" smtClean="0"/>
          </a:p>
          <a:p>
            <a:pPr marL="228600" indent="-228600" algn="just">
              <a:buFont typeface="+mj-lt"/>
              <a:buNone/>
            </a:pPr>
            <a:r>
              <a:rPr lang="en-US" b="0" i="0" baseline="0" dirty="0" smtClean="0"/>
              <a:t>class ProductA1 extends </a:t>
            </a:r>
            <a:r>
              <a:rPr lang="en-US" b="0" i="0" baseline="0" dirty="0" err="1" smtClean="0"/>
              <a:t>AbstractProductA</a:t>
            </a:r>
            <a:endParaRPr lang="en-US" b="0" i="0" baseline="0" dirty="0" smtClean="0"/>
          </a:p>
          <a:p>
            <a:pPr marL="228600" indent="-228600" algn="just">
              <a:buFont typeface="+mj-lt"/>
              <a:buNone/>
            </a:pPr>
            <a:r>
              <a:rPr lang="en-US" b="0" i="0" baseline="0" dirty="0" smtClean="0"/>
              <a:t>{</a:t>
            </a:r>
          </a:p>
          <a:p>
            <a:pPr marL="228600" indent="-228600" algn="just">
              <a:buFont typeface="+mj-lt"/>
              <a:buNone/>
            </a:pPr>
            <a:r>
              <a:rPr lang="en-US" b="0" i="0" baseline="0" dirty="0" smtClean="0"/>
              <a:t>	ProductA1(String </a:t>
            </a:r>
            <a:r>
              <a:rPr lang="en-US" b="0" i="0" baseline="0" dirty="0" err="1" smtClean="0"/>
              <a:t>arg</a:t>
            </a:r>
            <a:r>
              <a:rPr lang="en-US" b="0" i="0" baseline="0" dirty="0" smtClean="0"/>
              <a:t>)</a:t>
            </a:r>
          </a:p>
          <a:p>
            <a:pPr marL="228600" indent="-228600" algn="just">
              <a:buFont typeface="+mj-lt"/>
              <a:buNone/>
            </a:pPr>
            <a:r>
              <a:rPr lang="en-US" b="0" i="0" baseline="0" dirty="0" smtClean="0"/>
              <a:t>	{</a:t>
            </a:r>
          </a:p>
          <a:p>
            <a:pPr marL="228600" indent="-228600" algn="just">
              <a:buFont typeface="+mj-lt"/>
              <a:buNone/>
            </a:pPr>
            <a:r>
              <a:rPr lang="en-US" b="0" i="0" baseline="0" dirty="0" smtClean="0"/>
              <a:t>		System.out.println("Hello "+</a:t>
            </a:r>
            <a:r>
              <a:rPr lang="en-US" b="0" i="0" baseline="0" dirty="0" err="1" smtClean="0"/>
              <a:t>arg</a:t>
            </a:r>
            <a:r>
              <a:rPr lang="en-US" b="0" i="0" baseline="0" dirty="0" smtClean="0"/>
              <a:t>);</a:t>
            </a:r>
          </a:p>
          <a:p>
            <a:pPr marL="228600" indent="-228600" algn="just">
              <a:buFont typeface="+mj-lt"/>
              <a:buNone/>
            </a:pPr>
            <a:r>
              <a:rPr lang="en-US" b="0" i="0" baseline="0" dirty="0" smtClean="0"/>
              <a:t>	} </a:t>
            </a:r>
          </a:p>
          <a:p>
            <a:pPr marL="228600" indent="-228600" algn="just">
              <a:buFont typeface="+mj-lt"/>
              <a:buNone/>
            </a:pPr>
            <a:r>
              <a:rPr lang="en-US" b="0" i="0" baseline="0" dirty="0" smtClean="0"/>
              <a:t>	// Implement the code here</a:t>
            </a:r>
          </a:p>
          <a:p>
            <a:pPr marL="228600" indent="-228600" algn="just">
              <a:buFont typeface="+mj-lt"/>
              <a:buNone/>
            </a:pPr>
            <a:r>
              <a:rPr lang="en-US" b="0" i="0" baseline="0" dirty="0" smtClean="0"/>
              <a:t>	public void operationA1() { };</a:t>
            </a:r>
          </a:p>
          <a:p>
            <a:pPr marL="228600" indent="-228600" algn="just">
              <a:buFont typeface="+mj-lt"/>
              <a:buNone/>
            </a:pPr>
            <a:r>
              <a:rPr lang="en-US" b="0" i="0" baseline="0" dirty="0" smtClean="0"/>
              <a:t>	public void operationA2() { };</a:t>
            </a:r>
          </a:p>
          <a:p>
            <a:pPr marL="228600" indent="-228600" algn="just">
              <a:buFont typeface="+mj-lt"/>
              <a:buNone/>
            </a:pPr>
            <a:r>
              <a:rPr lang="en-US" b="0" i="0" baseline="0" dirty="0" smtClean="0"/>
              <a:t>}</a:t>
            </a:r>
          </a:p>
          <a:p>
            <a:pPr marL="228600" indent="-228600" algn="just">
              <a:buFont typeface="+mj-lt"/>
              <a:buNone/>
            </a:pPr>
            <a:endParaRPr lang="en-US" b="0" i="0" baseline="0" dirty="0" smtClean="0"/>
          </a:p>
          <a:p>
            <a:pPr marL="228600" indent="-228600" algn="just">
              <a:buFont typeface="+mj-lt"/>
              <a:buNone/>
            </a:pPr>
            <a:r>
              <a:rPr lang="en-US" b="0" i="0" baseline="0" dirty="0" smtClean="0"/>
              <a:t>class ProductA2 extends </a:t>
            </a:r>
            <a:r>
              <a:rPr lang="en-US" b="0" i="0" baseline="0" dirty="0" err="1" smtClean="0"/>
              <a:t>AbstractProductA</a:t>
            </a:r>
            <a:endParaRPr lang="en-US" b="0" i="0" baseline="0" dirty="0" smtClean="0"/>
          </a:p>
          <a:p>
            <a:pPr marL="228600" indent="-228600" algn="just">
              <a:buFont typeface="+mj-lt"/>
              <a:buNone/>
            </a:pPr>
            <a:r>
              <a:rPr lang="en-US" b="0" i="0" baseline="0" dirty="0" smtClean="0"/>
              <a:t>{</a:t>
            </a:r>
          </a:p>
          <a:p>
            <a:pPr marL="228600" indent="-228600" algn="just">
              <a:buFont typeface="+mj-lt"/>
              <a:buNone/>
            </a:pPr>
            <a:r>
              <a:rPr lang="en-US" b="0" i="0" baseline="0" dirty="0" smtClean="0"/>
              <a:t>	ProductA2(String </a:t>
            </a:r>
            <a:r>
              <a:rPr lang="en-US" b="0" i="0" baseline="0" dirty="0" err="1" smtClean="0"/>
              <a:t>arg</a:t>
            </a:r>
            <a:r>
              <a:rPr lang="en-US" b="0" i="0" baseline="0" dirty="0" smtClean="0"/>
              <a:t>)</a:t>
            </a:r>
          </a:p>
          <a:p>
            <a:pPr marL="228600" indent="-228600" algn="just">
              <a:buFont typeface="+mj-lt"/>
              <a:buNone/>
            </a:pPr>
            <a:r>
              <a:rPr lang="en-US" b="0" i="0" baseline="0" dirty="0" smtClean="0"/>
              <a:t>	{</a:t>
            </a:r>
          </a:p>
          <a:p>
            <a:pPr marL="228600" indent="-228600" algn="just">
              <a:buFont typeface="+mj-lt"/>
              <a:buNone/>
            </a:pPr>
            <a:r>
              <a:rPr lang="en-US" b="0" i="0" baseline="0" dirty="0" smtClean="0"/>
              <a:t>		System.out.println("Hello "+</a:t>
            </a:r>
            <a:r>
              <a:rPr lang="en-US" b="0" i="0" baseline="0" dirty="0" err="1" smtClean="0"/>
              <a:t>arg</a:t>
            </a:r>
            <a:r>
              <a:rPr lang="en-US" b="0" i="0" baseline="0" dirty="0" smtClean="0"/>
              <a:t>);</a:t>
            </a:r>
          </a:p>
          <a:p>
            <a:pPr marL="228600" indent="-228600" algn="just">
              <a:buFont typeface="+mj-lt"/>
              <a:buNone/>
            </a:pPr>
            <a:r>
              <a:rPr lang="en-US" b="0" i="0" baseline="0" dirty="0" smtClean="0"/>
              <a:t>	} </a:t>
            </a:r>
          </a:p>
          <a:p>
            <a:pPr marL="228600" indent="-228600" algn="just">
              <a:buFont typeface="+mj-lt"/>
              <a:buNone/>
            </a:pPr>
            <a:r>
              <a:rPr lang="en-US" b="0" i="0" baseline="0" dirty="0" smtClean="0"/>
              <a:t>	// Implement the code here</a:t>
            </a:r>
          </a:p>
          <a:p>
            <a:pPr marL="228600" indent="-228600" algn="just">
              <a:buFont typeface="+mj-lt"/>
              <a:buNone/>
            </a:pPr>
            <a:r>
              <a:rPr lang="en-US" b="0" i="0" baseline="0" dirty="0" smtClean="0"/>
              <a:t>	public void operationA1() { };</a:t>
            </a:r>
          </a:p>
          <a:p>
            <a:pPr marL="228600" indent="-228600" algn="just">
              <a:buFont typeface="+mj-lt"/>
              <a:buNone/>
            </a:pPr>
            <a:r>
              <a:rPr lang="en-US" b="0" i="0" baseline="0" dirty="0" smtClean="0"/>
              <a:t>	public void operationA2() { };</a:t>
            </a:r>
          </a:p>
          <a:p>
            <a:pPr marL="228600" indent="-228600" algn="just">
              <a:buFont typeface="+mj-lt"/>
              <a:buNone/>
            </a:pPr>
            <a:r>
              <a:rPr lang="en-US" b="0" i="0" baseline="0" dirty="0" smtClean="0"/>
              <a:t>}</a:t>
            </a:r>
          </a:p>
          <a:p>
            <a:pPr marL="228600" indent="-228600" algn="just">
              <a:buFont typeface="+mj-lt"/>
              <a:buNone/>
            </a:pPr>
            <a:endParaRPr lang="en-US" b="0" i="0" baseline="0" dirty="0" smtClean="0"/>
          </a:p>
          <a:p>
            <a:pPr marL="228600" indent="-228600" algn="just">
              <a:buFont typeface="+mj-lt"/>
              <a:buNone/>
            </a:pPr>
            <a:r>
              <a:rPr lang="en-US" b="0" i="0" baseline="0" dirty="0" smtClean="0"/>
              <a:t>abstract class </a:t>
            </a:r>
            <a:r>
              <a:rPr lang="en-US" b="0" i="0" baseline="0" dirty="0" err="1" smtClean="0"/>
              <a:t>AbstractProductB</a:t>
            </a:r>
            <a:endParaRPr lang="en-US" b="0" i="0" baseline="0" dirty="0" smtClean="0"/>
          </a:p>
          <a:p>
            <a:pPr marL="228600" indent="-228600" algn="just">
              <a:buFont typeface="+mj-lt"/>
              <a:buNone/>
            </a:pPr>
            <a:r>
              <a:rPr lang="en-US" b="0" i="0" baseline="0" dirty="0" smtClean="0"/>
              <a:t>{</a:t>
            </a:r>
          </a:p>
          <a:p>
            <a:pPr marL="228600" indent="-228600" algn="just">
              <a:buFont typeface="+mj-lt"/>
              <a:buNone/>
            </a:pPr>
            <a:r>
              <a:rPr lang="en-US" b="0" i="0" baseline="0" dirty="0" smtClean="0"/>
              <a:t>	public abstract void operationB1();</a:t>
            </a:r>
          </a:p>
          <a:p>
            <a:pPr marL="228600" indent="-228600" algn="just">
              <a:buFont typeface="+mj-lt"/>
              <a:buNone/>
            </a:pPr>
            <a:r>
              <a:rPr lang="en-US" b="0" i="0" baseline="0" dirty="0" smtClean="0"/>
              <a:t>	public abstract void operationB2();</a:t>
            </a:r>
          </a:p>
          <a:p>
            <a:pPr marL="228600" indent="-228600" algn="just">
              <a:buFont typeface="+mj-lt"/>
              <a:buNone/>
            </a:pPr>
            <a:r>
              <a:rPr lang="en-US" b="0" i="0" baseline="0" dirty="0" smtClean="0"/>
              <a:t>}</a:t>
            </a:r>
          </a:p>
          <a:p>
            <a:pPr marL="228600" indent="-228600" algn="just">
              <a:buFont typeface="+mj-lt"/>
              <a:buNone/>
            </a:pPr>
            <a:endParaRPr lang="en-US" b="0" i="0" baseline="0" dirty="0" smtClean="0"/>
          </a:p>
          <a:p>
            <a:pPr marL="228600" indent="-228600" algn="just">
              <a:buFont typeface="+mj-lt"/>
              <a:buNone/>
            </a:pPr>
            <a:r>
              <a:rPr lang="en-US" b="0" i="0" baseline="0" dirty="0" smtClean="0"/>
              <a:t>class ProductB1 extends </a:t>
            </a:r>
            <a:r>
              <a:rPr lang="en-US" b="0" i="0" baseline="0" dirty="0" err="1" smtClean="0"/>
              <a:t>AbstractProductB</a:t>
            </a:r>
            <a:endParaRPr lang="en-US" b="0" i="0" baseline="0" dirty="0" smtClean="0"/>
          </a:p>
          <a:p>
            <a:pPr marL="228600" indent="-228600" algn="just">
              <a:buFont typeface="+mj-lt"/>
              <a:buNone/>
            </a:pPr>
            <a:r>
              <a:rPr lang="en-US" b="0" i="0" baseline="0" dirty="0" smtClean="0"/>
              <a:t>{</a:t>
            </a:r>
          </a:p>
          <a:p>
            <a:pPr marL="228600" indent="-228600" algn="just">
              <a:buFont typeface="+mj-lt"/>
              <a:buNone/>
            </a:pPr>
            <a:r>
              <a:rPr lang="en-US" b="0" i="0" baseline="0" dirty="0" smtClean="0"/>
              <a:t>	ProductB1(String </a:t>
            </a:r>
            <a:r>
              <a:rPr lang="en-US" b="0" i="0" baseline="0" dirty="0" err="1" smtClean="0"/>
              <a:t>arg</a:t>
            </a:r>
            <a:r>
              <a:rPr lang="en-US" b="0" i="0" baseline="0" dirty="0" smtClean="0"/>
              <a:t>)</a:t>
            </a:r>
          </a:p>
          <a:p>
            <a:pPr marL="228600" indent="-228600" algn="just">
              <a:buFont typeface="+mj-lt"/>
              <a:buNone/>
            </a:pPr>
            <a:r>
              <a:rPr lang="en-US" b="0" i="0" baseline="0" dirty="0" smtClean="0"/>
              <a:t>	{</a:t>
            </a:r>
          </a:p>
          <a:p>
            <a:pPr marL="228600" indent="-228600" algn="just">
              <a:buFont typeface="+mj-lt"/>
              <a:buNone/>
            </a:pPr>
            <a:r>
              <a:rPr lang="en-US" b="0" i="0" baseline="0" dirty="0" smtClean="0"/>
              <a:t>		System.out.println("Hello "+</a:t>
            </a:r>
            <a:r>
              <a:rPr lang="en-US" b="0" i="0" baseline="0" dirty="0" err="1" smtClean="0"/>
              <a:t>arg</a:t>
            </a:r>
            <a:r>
              <a:rPr lang="en-US" b="0" i="0" baseline="0" dirty="0" smtClean="0"/>
              <a:t>);</a:t>
            </a:r>
          </a:p>
          <a:p>
            <a:pPr marL="228600" indent="-228600" algn="just">
              <a:buFont typeface="+mj-lt"/>
              <a:buNone/>
            </a:pPr>
            <a:r>
              <a:rPr lang="en-US" b="0" i="0" baseline="0" dirty="0" smtClean="0"/>
              <a:t>	} </a:t>
            </a:r>
          </a:p>
          <a:p>
            <a:pPr marL="228600" indent="-228600" algn="just">
              <a:buFont typeface="+mj-lt"/>
              <a:buNone/>
            </a:pPr>
            <a:r>
              <a:rPr lang="en-US" b="0" i="0" baseline="0" dirty="0" smtClean="0"/>
              <a:t>	// Implement the code here</a:t>
            </a:r>
          </a:p>
          <a:p>
            <a:pPr marL="228600" indent="-228600" algn="just">
              <a:buFont typeface="+mj-lt"/>
              <a:buNone/>
            </a:pPr>
            <a:r>
              <a:rPr lang="en-US" b="0" i="0" baseline="0" dirty="0" smtClean="0"/>
              <a:t>}</a:t>
            </a:r>
          </a:p>
          <a:p>
            <a:pPr marL="228600" indent="-228600" algn="just">
              <a:buFont typeface="+mj-lt"/>
              <a:buNone/>
            </a:pPr>
            <a:endParaRPr lang="en-US" b="0" i="0" baseline="0" dirty="0" smtClean="0"/>
          </a:p>
          <a:p>
            <a:pPr marL="228600" indent="-228600" algn="just">
              <a:buFont typeface="+mj-lt"/>
              <a:buNone/>
            </a:pPr>
            <a:r>
              <a:rPr lang="en-US" b="0" i="0" baseline="0" dirty="0" smtClean="0"/>
              <a:t>class ProductB2 extends </a:t>
            </a:r>
            <a:r>
              <a:rPr lang="en-US" b="0" i="0" baseline="0" dirty="0" err="1" smtClean="0"/>
              <a:t>AbstractProductB</a:t>
            </a:r>
            <a:endParaRPr lang="en-US" b="0" i="0" baseline="0" dirty="0" smtClean="0"/>
          </a:p>
          <a:p>
            <a:pPr marL="228600" indent="-228600" algn="just">
              <a:buFont typeface="+mj-lt"/>
              <a:buNone/>
            </a:pPr>
            <a:r>
              <a:rPr lang="en-US" b="0" i="0" baseline="0" dirty="0" smtClean="0"/>
              <a:t>{</a:t>
            </a:r>
          </a:p>
          <a:p>
            <a:pPr marL="228600" indent="-228600" algn="just">
              <a:buFont typeface="+mj-lt"/>
              <a:buNone/>
            </a:pPr>
            <a:r>
              <a:rPr lang="en-US" b="0" i="0" baseline="0" dirty="0" smtClean="0"/>
              <a:t>	ProductB2(String </a:t>
            </a:r>
            <a:r>
              <a:rPr lang="en-US" b="0" i="0" baseline="0" dirty="0" err="1" smtClean="0"/>
              <a:t>arg</a:t>
            </a:r>
            <a:r>
              <a:rPr lang="en-US" b="0" i="0" baseline="0" dirty="0" smtClean="0"/>
              <a:t>)</a:t>
            </a:r>
          </a:p>
          <a:p>
            <a:pPr marL="228600" indent="-228600" algn="just">
              <a:buFont typeface="+mj-lt"/>
              <a:buNone/>
            </a:pPr>
            <a:r>
              <a:rPr lang="en-US" b="0" i="0" baseline="0" dirty="0" smtClean="0"/>
              <a:t>	{</a:t>
            </a:r>
          </a:p>
          <a:p>
            <a:pPr marL="228600" indent="-228600" algn="just">
              <a:buFont typeface="+mj-lt"/>
              <a:buNone/>
            </a:pPr>
            <a:r>
              <a:rPr lang="en-US" b="0" i="0" baseline="0" dirty="0" smtClean="0"/>
              <a:t>		System.out.println("Hello "+</a:t>
            </a:r>
            <a:r>
              <a:rPr lang="en-US" b="0" i="0" baseline="0" dirty="0" err="1" smtClean="0"/>
              <a:t>arg</a:t>
            </a:r>
            <a:r>
              <a:rPr lang="en-US" b="0" i="0" baseline="0" dirty="0" smtClean="0"/>
              <a:t>);</a:t>
            </a:r>
          </a:p>
          <a:p>
            <a:pPr marL="228600" indent="-228600" algn="just">
              <a:buFont typeface="+mj-lt"/>
              <a:buNone/>
            </a:pPr>
            <a:r>
              <a:rPr lang="en-US" b="0" i="0" baseline="0" dirty="0" smtClean="0"/>
              <a:t>	} </a:t>
            </a:r>
          </a:p>
          <a:p>
            <a:pPr marL="228600" indent="-228600" algn="just">
              <a:buFont typeface="+mj-lt"/>
              <a:buNone/>
            </a:pPr>
            <a:r>
              <a:rPr lang="en-US" b="0" i="0" baseline="0" dirty="0" smtClean="0"/>
              <a:t>	// Implement the code here</a:t>
            </a:r>
          </a:p>
          <a:p>
            <a:pPr marL="228600" indent="-228600" algn="just">
              <a:buFont typeface="+mj-lt"/>
              <a:buNone/>
            </a:pPr>
            <a:r>
              <a:rPr lang="en-US" b="0" i="0" baseline="0" dirty="0" smtClean="0"/>
              <a:t>}</a:t>
            </a:r>
          </a:p>
          <a:p>
            <a:pPr marL="228600" indent="-228600" algn="just">
              <a:buFont typeface="+mj-lt"/>
              <a:buNone/>
            </a:pPr>
            <a:endParaRPr lang="en-US" b="0" i="0" baseline="0" dirty="0" smtClean="0"/>
          </a:p>
          <a:p>
            <a:pPr marL="228600" indent="-228600" algn="just">
              <a:buFont typeface="+mj-lt"/>
              <a:buNone/>
            </a:pPr>
            <a:r>
              <a:rPr lang="en-US" b="0" i="0" baseline="0" dirty="0" smtClean="0"/>
              <a:t>abstract class </a:t>
            </a:r>
            <a:r>
              <a:rPr lang="en-US" b="0" i="0" baseline="0" dirty="0" err="1" smtClean="0"/>
              <a:t>AbstractFactory</a:t>
            </a:r>
            <a:endParaRPr lang="en-US" b="0" i="0" baseline="0" dirty="0" smtClean="0"/>
          </a:p>
          <a:p>
            <a:pPr marL="228600" indent="-228600" algn="just">
              <a:buFont typeface="+mj-lt"/>
              <a:buNone/>
            </a:pPr>
            <a:r>
              <a:rPr lang="en-US" b="0" i="0" baseline="0" dirty="0" smtClean="0"/>
              <a:t>{</a:t>
            </a:r>
          </a:p>
          <a:p>
            <a:pPr marL="228600" indent="-228600" algn="just">
              <a:buFont typeface="+mj-lt"/>
              <a:buNone/>
            </a:pPr>
            <a:r>
              <a:rPr lang="en-US" b="0" i="0" baseline="0" dirty="0" smtClean="0"/>
              <a:t>	abstract </a:t>
            </a:r>
            <a:r>
              <a:rPr lang="en-US" b="0" i="0" baseline="0" dirty="0" err="1" smtClean="0"/>
              <a:t>AbstractProductA</a:t>
            </a:r>
            <a:r>
              <a:rPr lang="en-US" b="0" i="0" baseline="0" dirty="0" smtClean="0"/>
              <a:t> </a:t>
            </a:r>
            <a:r>
              <a:rPr lang="en-US" b="0" i="0" baseline="0" dirty="0" err="1" smtClean="0"/>
              <a:t>createProductA</a:t>
            </a:r>
            <a:r>
              <a:rPr lang="en-US" b="0" i="0" baseline="0" dirty="0" smtClean="0"/>
              <a:t>();</a:t>
            </a:r>
          </a:p>
          <a:p>
            <a:pPr marL="228600" indent="-228600" algn="just">
              <a:buFont typeface="+mj-lt"/>
              <a:buNone/>
            </a:pPr>
            <a:r>
              <a:rPr lang="en-US" b="0" i="0" baseline="0" dirty="0" smtClean="0"/>
              <a:t>	abstract </a:t>
            </a:r>
            <a:r>
              <a:rPr lang="en-US" b="0" i="0" baseline="0" dirty="0" err="1" smtClean="0"/>
              <a:t>AbstractProductB</a:t>
            </a:r>
            <a:r>
              <a:rPr lang="en-US" b="0" i="0" baseline="0" dirty="0" smtClean="0"/>
              <a:t> </a:t>
            </a:r>
            <a:r>
              <a:rPr lang="en-US" b="0" i="0" baseline="0" dirty="0" err="1" smtClean="0"/>
              <a:t>createProductB</a:t>
            </a:r>
            <a:r>
              <a:rPr lang="en-US" b="0" i="0" baseline="0" dirty="0" smtClean="0"/>
              <a:t>();</a:t>
            </a:r>
          </a:p>
          <a:p>
            <a:pPr marL="228600" indent="-228600" algn="just">
              <a:buFont typeface="+mj-lt"/>
              <a:buNone/>
            </a:pPr>
            <a:r>
              <a:rPr lang="en-US" b="0" i="0" baseline="0" dirty="0" smtClean="0"/>
              <a:t>}</a:t>
            </a:r>
          </a:p>
          <a:p>
            <a:pPr marL="228600" indent="-228600" algn="just">
              <a:buFont typeface="+mj-lt"/>
              <a:buNone/>
            </a:pPr>
            <a:endParaRPr lang="en-US" b="0" i="0" baseline="0" dirty="0" smtClean="0"/>
          </a:p>
          <a:p>
            <a:pPr marL="228600" indent="-228600" algn="just">
              <a:buFont typeface="+mj-lt"/>
              <a:buNone/>
            </a:pPr>
            <a:r>
              <a:rPr lang="en-US" b="0" i="0" baseline="0" dirty="0" smtClean="0"/>
              <a:t>class ConcreteFactory1 extends </a:t>
            </a:r>
            <a:r>
              <a:rPr lang="en-US" b="0" i="0" baseline="0" dirty="0" err="1" smtClean="0"/>
              <a:t>AbstractFactory</a:t>
            </a:r>
            <a:endParaRPr lang="en-US" b="0" i="0" baseline="0" dirty="0" smtClean="0"/>
          </a:p>
          <a:p>
            <a:pPr marL="228600" indent="-228600" algn="just">
              <a:buFont typeface="+mj-lt"/>
              <a:buNone/>
            </a:pPr>
            <a:r>
              <a:rPr lang="en-US" b="0" i="0" baseline="0" dirty="0" smtClean="0"/>
              <a:t>{</a:t>
            </a:r>
          </a:p>
          <a:p>
            <a:pPr marL="228600" indent="-228600" algn="just">
              <a:buFont typeface="+mj-lt"/>
              <a:buNone/>
            </a:pPr>
            <a:r>
              <a:rPr lang="en-US" b="0" i="0" baseline="0" dirty="0" smtClean="0"/>
              <a:t>	</a:t>
            </a:r>
            <a:r>
              <a:rPr lang="en-US" b="0" i="0" baseline="0" dirty="0" err="1" smtClean="0"/>
              <a:t>AbstractProductA</a:t>
            </a:r>
            <a:r>
              <a:rPr lang="en-US" b="0" i="0" baseline="0" dirty="0" smtClean="0"/>
              <a:t> </a:t>
            </a:r>
            <a:r>
              <a:rPr lang="en-US" b="0" i="0" baseline="0" dirty="0" err="1" smtClean="0"/>
              <a:t>createProductA</a:t>
            </a:r>
            <a:r>
              <a:rPr lang="en-US" b="0" i="0" baseline="0" dirty="0" smtClean="0"/>
              <a:t>()</a:t>
            </a:r>
          </a:p>
          <a:p>
            <a:pPr marL="228600" indent="-228600" algn="just">
              <a:buFont typeface="+mj-lt"/>
              <a:buNone/>
            </a:pPr>
            <a:r>
              <a:rPr lang="en-US" b="0" i="0" baseline="0" dirty="0" smtClean="0"/>
              <a:t>	{</a:t>
            </a:r>
          </a:p>
          <a:p>
            <a:pPr marL="228600" indent="-228600" algn="just">
              <a:buFont typeface="+mj-lt"/>
              <a:buNone/>
            </a:pPr>
            <a:r>
              <a:rPr lang="en-US" b="0" i="0" baseline="0" dirty="0" smtClean="0"/>
              <a:t>		return new ProductA1("ProductA1");</a:t>
            </a:r>
          </a:p>
          <a:p>
            <a:pPr marL="228600" indent="-228600" algn="just">
              <a:buFont typeface="+mj-lt"/>
              <a:buNone/>
            </a:pPr>
            <a:r>
              <a:rPr lang="en-US" b="0" i="0" baseline="0" dirty="0" smtClean="0"/>
              <a:t>	}</a:t>
            </a:r>
          </a:p>
          <a:p>
            <a:pPr marL="228600" indent="-228600" algn="just">
              <a:buFont typeface="+mj-lt"/>
              <a:buNone/>
            </a:pPr>
            <a:r>
              <a:rPr lang="en-US" b="0" i="0" baseline="0" dirty="0" smtClean="0"/>
              <a:t>	</a:t>
            </a:r>
            <a:r>
              <a:rPr lang="en-US" b="0" i="0" baseline="0" dirty="0" err="1" smtClean="0"/>
              <a:t>AbstractProductB</a:t>
            </a:r>
            <a:r>
              <a:rPr lang="en-US" b="0" i="0" baseline="0" dirty="0" smtClean="0"/>
              <a:t> </a:t>
            </a:r>
            <a:r>
              <a:rPr lang="en-US" b="0" i="0" baseline="0" dirty="0" err="1" smtClean="0"/>
              <a:t>createProductB</a:t>
            </a:r>
            <a:r>
              <a:rPr lang="en-US" b="0" i="0" baseline="0" dirty="0" smtClean="0"/>
              <a:t>()</a:t>
            </a:r>
          </a:p>
          <a:p>
            <a:pPr marL="228600" indent="-228600" algn="just">
              <a:buFont typeface="+mj-lt"/>
              <a:buNone/>
            </a:pPr>
            <a:r>
              <a:rPr lang="en-US" b="0" i="0" baseline="0" dirty="0" smtClean="0"/>
              <a:t>	{</a:t>
            </a:r>
          </a:p>
          <a:p>
            <a:pPr marL="228600" indent="-228600" algn="just">
              <a:buFont typeface="+mj-lt"/>
              <a:buNone/>
            </a:pPr>
            <a:r>
              <a:rPr lang="en-US" b="0" i="0" baseline="0" dirty="0" smtClean="0"/>
              <a:t>		return new ProductB1("ProductB1");</a:t>
            </a:r>
          </a:p>
          <a:p>
            <a:pPr marL="228600" indent="-228600" algn="just">
              <a:buFont typeface="+mj-lt"/>
              <a:buNone/>
            </a:pPr>
            <a:r>
              <a:rPr lang="en-US" b="0" i="0" baseline="0" dirty="0" smtClean="0"/>
              <a:t>	}</a:t>
            </a:r>
          </a:p>
          <a:p>
            <a:pPr marL="228600" indent="-228600" algn="just">
              <a:buFont typeface="+mj-lt"/>
              <a:buNone/>
            </a:pPr>
            <a:r>
              <a:rPr lang="en-US" b="0" i="0" baseline="0" dirty="0" smtClean="0"/>
              <a:t>}</a:t>
            </a:r>
          </a:p>
          <a:p>
            <a:pPr marL="228600" indent="-228600" algn="just">
              <a:buFont typeface="+mj-lt"/>
              <a:buNone/>
            </a:pPr>
            <a:endParaRPr lang="en-US" b="0" i="0" baseline="0" dirty="0" smtClean="0"/>
          </a:p>
          <a:p>
            <a:pPr marL="228600" indent="-228600" algn="just">
              <a:buFont typeface="+mj-lt"/>
              <a:buNone/>
            </a:pPr>
            <a:r>
              <a:rPr lang="en-US" b="0" i="0" baseline="0" dirty="0" smtClean="0"/>
              <a:t>class ConcreteFactory2 extends </a:t>
            </a:r>
            <a:r>
              <a:rPr lang="en-US" b="0" i="0" baseline="0" dirty="0" err="1" smtClean="0"/>
              <a:t>AbstractFactory</a:t>
            </a:r>
            <a:endParaRPr lang="en-US" b="0" i="0" baseline="0" dirty="0" smtClean="0"/>
          </a:p>
          <a:p>
            <a:pPr marL="228600" indent="-228600" algn="just">
              <a:buFont typeface="+mj-lt"/>
              <a:buNone/>
            </a:pPr>
            <a:r>
              <a:rPr lang="en-US" b="0" i="0" baseline="0" dirty="0" smtClean="0"/>
              <a:t>{</a:t>
            </a:r>
          </a:p>
          <a:p>
            <a:pPr marL="228600" indent="-228600" algn="just">
              <a:buFont typeface="+mj-lt"/>
              <a:buNone/>
            </a:pPr>
            <a:r>
              <a:rPr lang="en-US" b="0" i="0" baseline="0" dirty="0" smtClean="0"/>
              <a:t>	</a:t>
            </a:r>
            <a:r>
              <a:rPr lang="en-US" b="0" i="0" baseline="0" dirty="0" err="1" smtClean="0"/>
              <a:t>AbstractProductA</a:t>
            </a:r>
            <a:r>
              <a:rPr lang="en-US" b="0" i="0" baseline="0" dirty="0" smtClean="0"/>
              <a:t> </a:t>
            </a:r>
            <a:r>
              <a:rPr lang="en-US" b="0" i="0" baseline="0" dirty="0" err="1" smtClean="0"/>
              <a:t>createProductA</a:t>
            </a:r>
            <a:r>
              <a:rPr lang="en-US" b="0" i="0" baseline="0" dirty="0" smtClean="0"/>
              <a:t>()</a:t>
            </a:r>
          </a:p>
          <a:p>
            <a:pPr marL="228600" indent="-228600" algn="just">
              <a:buFont typeface="+mj-lt"/>
              <a:buNone/>
            </a:pPr>
            <a:r>
              <a:rPr lang="en-US" b="0" i="0" baseline="0" dirty="0" smtClean="0"/>
              <a:t>	{</a:t>
            </a:r>
          </a:p>
          <a:p>
            <a:pPr marL="228600" indent="-228600" algn="just">
              <a:buFont typeface="+mj-lt"/>
              <a:buNone/>
            </a:pPr>
            <a:r>
              <a:rPr lang="en-US" b="0" i="0" baseline="0" dirty="0" smtClean="0"/>
              <a:t>		return new ProductA2("ProductA2");</a:t>
            </a:r>
          </a:p>
          <a:p>
            <a:pPr marL="228600" indent="-228600" algn="just">
              <a:buFont typeface="+mj-lt"/>
              <a:buNone/>
            </a:pPr>
            <a:r>
              <a:rPr lang="en-US" b="0" i="0" baseline="0" dirty="0" smtClean="0"/>
              <a:t>	}</a:t>
            </a:r>
          </a:p>
          <a:p>
            <a:pPr marL="228600" indent="-228600" algn="just">
              <a:buFont typeface="+mj-lt"/>
              <a:buNone/>
            </a:pPr>
            <a:r>
              <a:rPr lang="en-US" b="0" i="0" baseline="0" dirty="0" smtClean="0"/>
              <a:t>	</a:t>
            </a:r>
            <a:r>
              <a:rPr lang="en-US" b="0" i="0" baseline="0" dirty="0" err="1" smtClean="0"/>
              <a:t>AbstractProductB</a:t>
            </a:r>
            <a:r>
              <a:rPr lang="en-US" b="0" i="0" baseline="0" dirty="0" smtClean="0"/>
              <a:t> </a:t>
            </a:r>
            <a:r>
              <a:rPr lang="en-US" b="0" i="0" baseline="0" dirty="0" err="1" smtClean="0"/>
              <a:t>createProductB</a:t>
            </a:r>
            <a:r>
              <a:rPr lang="en-US" b="0" i="0" baseline="0" dirty="0" smtClean="0"/>
              <a:t>()</a:t>
            </a:r>
          </a:p>
          <a:p>
            <a:pPr marL="228600" indent="-228600" algn="just">
              <a:buFont typeface="+mj-lt"/>
              <a:buNone/>
            </a:pPr>
            <a:r>
              <a:rPr lang="en-US" b="0" i="0" baseline="0" dirty="0" smtClean="0"/>
              <a:t>	{</a:t>
            </a:r>
          </a:p>
          <a:p>
            <a:pPr marL="228600" indent="-228600" algn="just">
              <a:buFont typeface="+mj-lt"/>
              <a:buNone/>
            </a:pPr>
            <a:r>
              <a:rPr lang="en-US" b="0" i="0" baseline="0" dirty="0" smtClean="0"/>
              <a:t>		return new ProductB2("ProductB2");</a:t>
            </a:r>
          </a:p>
          <a:p>
            <a:pPr marL="228600" indent="-228600" algn="just">
              <a:buFont typeface="+mj-lt"/>
              <a:buNone/>
            </a:pPr>
            <a:r>
              <a:rPr lang="en-US" b="0" i="0" baseline="0" dirty="0" smtClean="0"/>
              <a:t>	}</a:t>
            </a:r>
          </a:p>
          <a:p>
            <a:pPr marL="228600" indent="-228600" algn="just">
              <a:buFont typeface="+mj-lt"/>
              <a:buNone/>
            </a:pPr>
            <a:r>
              <a:rPr lang="en-US" b="0" i="0" baseline="0" dirty="0" smtClean="0"/>
              <a:t>}</a:t>
            </a:r>
          </a:p>
          <a:p>
            <a:pPr marL="228600" indent="-228600" algn="just">
              <a:buFont typeface="+mj-lt"/>
              <a:buNone/>
            </a:pPr>
            <a:endParaRPr lang="en-US" b="0" i="0" baseline="0" dirty="0" smtClean="0"/>
          </a:p>
          <a:p>
            <a:pPr marL="228600" indent="-228600" algn="just">
              <a:buFont typeface="+mj-lt"/>
              <a:buNone/>
            </a:pPr>
            <a:r>
              <a:rPr lang="en-US" b="0" i="0" baseline="0" dirty="0" smtClean="0"/>
              <a:t>//Factory creator - an indirect way of instantiating the factories</a:t>
            </a:r>
          </a:p>
          <a:p>
            <a:pPr marL="228600" indent="-228600" algn="just">
              <a:buFont typeface="+mj-lt"/>
              <a:buNone/>
            </a:pPr>
            <a:r>
              <a:rPr lang="en-US" b="0" i="0" baseline="0" dirty="0" smtClean="0"/>
              <a:t>class </a:t>
            </a:r>
            <a:r>
              <a:rPr lang="en-US" b="0" i="0" baseline="0" dirty="0" err="1" smtClean="0"/>
              <a:t>FactoryMaker</a:t>
            </a:r>
            <a:endParaRPr lang="en-US" b="0" i="0" baseline="0" dirty="0" smtClean="0"/>
          </a:p>
          <a:p>
            <a:pPr marL="228600" indent="-228600" algn="just">
              <a:buFont typeface="+mj-lt"/>
              <a:buNone/>
            </a:pPr>
            <a:r>
              <a:rPr lang="en-US" b="0" i="0" baseline="0" dirty="0" smtClean="0"/>
              <a:t>{</a:t>
            </a:r>
          </a:p>
          <a:p>
            <a:pPr marL="228600" indent="-228600" algn="just">
              <a:buFont typeface="+mj-lt"/>
              <a:buNone/>
            </a:pPr>
            <a:r>
              <a:rPr lang="en-US" b="0" i="0" baseline="0" dirty="0" smtClean="0"/>
              <a:t>	private static </a:t>
            </a:r>
            <a:r>
              <a:rPr lang="en-US" b="0" i="0" baseline="0" dirty="0" err="1" smtClean="0"/>
              <a:t>AbstractFactory</a:t>
            </a:r>
            <a:r>
              <a:rPr lang="en-US" b="0" i="0" baseline="0" dirty="0" smtClean="0"/>
              <a:t> </a:t>
            </a:r>
            <a:r>
              <a:rPr lang="en-US" b="0" i="0" baseline="0" dirty="0" err="1" smtClean="0"/>
              <a:t>pf</a:t>
            </a:r>
            <a:r>
              <a:rPr lang="en-US" b="0" i="0" baseline="0" dirty="0" smtClean="0"/>
              <a:t>=null;</a:t>
            </a:r>
          </a:p>
          <a:p>
            <a:pPr marL="228600" indent="-228600" algn="just">
              <a:buFont typeface="+mj-lt"/>
              <a:buNone/>
            </a:pPr>
            <a:r>
              <a:rPr lang="en-US" b="0" i="0" baseline="0" dirty="0" smtClean="0"/>
              <a:t>	static </a:t>
            </a:r>
            <a:r>
              <a:rPr lang="en-US" b="0" i="0" baseline="0" dirty="0" err="1" smtClean="0"/>
              <a:t>AbstractFactory</a:t>
            </a:r>
            <a:r>
              <a:rPr lang="en-US" b="0" i="0" baseline="0" dirty="0" smtClean="0"/>
              <a:t> </a:t>
            </a:r>
            <a:r>
              <a:rPr lang="en-US" b="0" i="0" baseline="0" dirty="0" err="1" smtClean="0"/>
              <a:t>getFactory</a:t>
            </a:r>
            <a:r>
              <a:rPr lang="en-US" b="0" i="0" baseline="0" dirty="0" smtClean="0"/>
              <a:t>(String choice)</a:t>
            </a:r>
          </a:p>
          <a:p>
            <a:pPr marL="228600" indent="-228600" algn="just">
              <a:buFont typeface="+mj-lt"/>
              <a:buNone/>
            </a:pPr>
            <a:r>
              <a:rPr lang="en-US" b="0" i="0" baseline="0" dirty="0" smtClean="0"/>
              <a:t>	{</a:t>
            </a:r>
          </a:p>
          <a:p>
            <a:pPr marL="228600" indent="-228600" algn="just">
              <a:buFont typeface="+mj-lt"/>
              <a:buNone/>
            </a:pPr>
            <a:r>
              <a:rPr lang="en-US" b="0" i="0" baseline="0" dirty="0" smtClean="0"/>
              <a:t>		if(</a:t>
            </a:r>
            <a:r>
              <a:rPr lang="en-US" b="0" i="0" baseline="0" dirty="0" err="1" smtClean="0"/>
              <a:t>choice.equals</a:t>
            </a:r>
            <a:r>
              <a:rPr lang="en-US" b="0" i="0" baseline="0" dirty="0" smtClean="0"/>
              <a:t>("a"))</a:t>
            </a:r>
          </a:p>
          <a:p>
            <a:pPr marL="228600" indent="-228600" algn="just">
              <a:buFont typeface="+mj-lt"/>
              <a:buNone/>
            </a:pPr>
            <a:r>
              <a:rPr lang="en-US" b="0" i="0" baseline="0" dirty="0" smtClean="0"/>
              <a:t>		{</a:t>
            </a:r>
          </a:p>
          <a:p>
            <a:pPr marL="228600" indent="-228600" algn="just">
              <a:buFont typeface="+mj-lt"/>
              <a:buNone/>
            </a:pPr>
            <a:r>
              <a:rPr lang="en-US" b="0" i="0" baseline="0" dirty="0" smtClean="0"/>
              <a:t>			</a:t>
            </a:r>
            <a:r>
              <a:rPr lang="en-US" b="0" i="0" baseline="0" dirty="0" err="1" smtClean="0"/>
              <a:t>pf</a:t>
            </a:r>
            <a:r>
              <a:rPr lang="en-US" b="0" i="0" baseline="0" dirty="0" smtClean="0"/>
              <a:t>=new ConcreteFactory1();</a:t>
            </a:r>
          </a:p>
          <a:p>
            <a:pPr marL="228600" indent="-228600" algn="just">
              <a:buFont typeface="+mj-lt"/>
              <a:buNone/>
            </a:pPr>
            <a:r>
              <a:rPr lang="en-US" b="0" i="0" baseline="0" dirty="0" smtClean="0"/>
              <a:t>		}</a:t>
            </a:r>
          </a:p>
          <a:p>
            <a:pPr marL="228600" indent="-228600" algn="just">
              <a:buFont typeface="+mj-lt"/>
              <a:buNone/>
            </a:pPr>
            <a:r>
              <a:rPr lang="en-US" b="0" i="0" baseline="0" dirty="0" smtClean="0"/>
              <a:t>		else if(</a:t>
            </a:r>
            <a:r>
              <a:rPr lang="en-US" b="0" i="0" baseline="0" dirty="0" err="1" smtClean="0"/>
              <a:t>choice.equals</a:t>
            </a:r>
            <a:r>
              <a:rPr lang="en-US" b="0" i="0" baseline="0" dirty="0" smtClean="0"/>
              <a:t>("b"))</a:t>
            </a:r>
          </a:p>
          <a:p>
            <a:pPr marL="228600" indent="-228600" algn="just">
              <a:buFont typeface="+mj-lt"/>
              <a:buNone/>
            </a:pPr>
            <a:r>
              <a:rPr lang="en-US" b="0" i="0" baseline="0" dirty="0" smtClean="0"/>
              <a:t>		{</a:t>
            </a:r>
          </a:p>
          <a:p>
            <a:pPr marL="228600" indent="-228600" algn="just">
              <a:buFont typeface="+mj-lt"/>
              <a:buNone/>
            </a:pPr>
            <a:r>
              <a:rPr lang="en-US" b="0" i="0" baseline="0" dirty="0" smtClean="0"/>
              <a:t>			</a:t>
            </a:r>
            <a:r>
              <a:rPr lang="en-US" b="0" i="0" baseline="0" dirty="0" err="1" smtClean="0"/>
              <a:t>pf</a:t>
            </a:r>
            <a:r>
              <a:rPr lang="en-US" b="0" i="0" baseline="0" dirty="0" smtClean="0"/>
              <a:t>=new ConcreteFactory2();</a:t>
            </a:r>
          </a:p>
          <a:p>
            <a:pPr marL="228600" indent="-228600" algn="just">
              <a:buFont typeface="+mj-lt"/>
              <a:buNone/>
            </a:pPr>
            <a:r>
              <a:rPr lang="en-US" b="0" i="0" baseline="0" dirty="0" smtClean="0"/>
              <a:t>		} </a:t>
            </a:r>
          </a:p>
          <a:p>
            <a:pPr marL="228600" indent="-228600" algn="just">
              <a:buFont typeface="+mj-lt"/>
              <a:buNone/>
            </a:pPr>
            <a:r>
              <a:rPr lang="en-US" b="0" i="0" baseline="0" dirty="0" smtClean="0"/>
              <a:t>		return </a:t>
            </a:r>
            <a:r>
              <a:rPr lang="en-US" b="0" i="0" baseline="0" dirty="0" err="1" smtClean="0"/>
              <a:t>pf</a:t>
            </a:r>
            <a:r>
              <a:rPr lang="en-US" b="0" i="0" baseline="0" dirty="0" smtClean="0"/>
              <a:t>;</a:t>
            </a:r>
          </a:p>
          <a:p>
            <a:pPr marL="228600" indent="-228600" algn="just">
              <a:buFont typeface="+mj-lt"/>
              <a:buNone/>
            </a:pPr>
            <a:r>
              <a:rPr lang="en-US" b="0" i="0" baseline="0" dirty="0" smtClean="0"/>
              <a:t>	}</a:t>
            </a:r>
          </a:p>
          <a:p>
            <a:pPr marL="228600" indent="-228600" algn="just">
              <a:buFont typeface="+mj-lt"/>
              <a:buNone/>
            </a:pPr>
            <a:r>
              <a:rPr lang="en-US" b="0" i="0" baseline="0" dirty="0" smtClean="0"/>
              <a:t>}</a:t>
            </a:r>
          </a:p>
          <a:p>
            <a:pPr marL="228600" indent="-228600" algn="just">
              <a:buFont typeface="+mj-lt"/>
              <a:buNone/>
            </a:pPr>
            <a:endParaRPr lang="en-US" b="0" i="0" baseline="0" dirty="0" smtClean="0"/>
          </a:p>
          <a:p>
            <a:pPr marL="228600" indent="-228600" algn="just">
              <a:buFont typeface="+mj-lt"/>
              <a:buNone/>
            </a:pPr>
            <a:r>
              <a:rPr lang="en-US" b="0" i="0" baseline="0" dirty="0" smtClean="0"/>
              <a:t>// Client</a:t>
            </a:r>
          </a:p>
          <a:p>
            <a:pPr marL="228600" indent="-228600" algn="just">
              <a:buFont typeface="+mj-lt"/>
              <a:buNone/>
            </a:pPr>
            <a:r>
              <a:rPr lang="en-US" b="0" i="0" baseline="0" dirty="0" smtClean="0"/>
              <a:t>public class Client</a:t>
            </a:r>
          </a:p>
          <a:p>
            <a:pPr marL="228600" indent="-228600" algn="just">
              <a:buFont typeface="+mj-lt"/>
              <a:buNone/>
            </a:pPr>
            <a:r>
              <a:rPr lang="en-US" b="0" i="0" baseline="0" dirty="0" smtClean="0"/>
              <a:t>{</a:t>
            </a:r>
          </a:p>
          <a:p>
            <a:pPr marL="228600" indent="-228600" algn="just">
              <a:buFont typeface="+mj-lt"/>
              <a:buNone/>
            </a:pPr>
            <a:r>
              <a:rPr lang="en-US" b="0" i="0" baseline="0" dirty="0" smtClean="0"/>
              <a:t>	public static void main(String args[])</a:t>
            </a:r>
          </a:p>
          <a:p>
            <a:pPr marL="228600" indent="-228600" algn="just">
              <a:buFont typeface="+mj-lt"/>
              <a:buNone/>
            </a:pPr>
            <a:r>
              <a:rPr lang="en-US" b="0" i="0" baseline="0" dirty="0" smtClean="0"/>
              <a:t>	{</a:t>
            </a:r>
          </a:p>
          <a:p>
            <a:pPr marL="228600" indent="-228600" algn="just">
              <a:buFont typeface="+mj-lt"/>
              <a:buNone/>
            </a:pPr>
            <a:r>
              <a:rPr lang="en-US" b="0" i="0" baseline="0" dirty="0" smtClean="0"/>
              <a:t>		</a:t>
            </a:r>
            <a:r>
              <a:rPr lang="en-US" b="0" i="0" baseline="0" dirty="0" err="1" smtClean="0"/>
              <a:t>AbstractFactory</a:t>
            </a:r>
            <a:r>
              <a:rPr lang="en-US" b="0" i="0" baseline="0" dirty="0" smtClean="0"/>
              <a:t> </a:t>
            </a:r>
            <a:r>
              <a:rPr lang="en-US" b="0" i="0" baseline="0" dirty="0" err="1" smtClean="0"/>
              <a:t>pf</a:t>
            </a:r>
            <a:r>
              <a:rPr lang="en-US" b="0" i="0" baseline="0" dirty="0" smtClean="0"/>
              <a:t>=</a:t>
            </a:r>
            <a:r>
              <a:rPr lang="en-US" b="0" i="0" baseline="0" dirty="0" err="1" smtClean="0"/>
              <a:t>FactoryMaker.getFactory</a:t>
            </a:r>
            <a:r>
              <a:rPr lang="en-US" b="0" i="0" baseline="0" dirty="0" smtClean="0"/>
              <a:t>("a");</a:t>
            </a:r>
          </a:p>
          <a:p>
            <a:pPr marL="228600" indent="-228600" algn="just">
              <a:buFont typeface="+mj-lt"/>
              <a:buNone/>
            </a:pPr>
            <a:r>
              <a:rPr lang="en-US" b="0" i="0" baseline="0" dirty="0" smtClean="0"/>
              <a:t>		</a:t>
            </a:r>
            <a:r>
              <a:rPr lang="en-US" b="0" i="0" baseline="0" dirty="0" err="1" smtClean="0"/>
              <a:t>AbstractProductA</a:t>
            </a:r>
            <a:r>
              <a:rPr lang="en-US" b="0" i="0" baseline="0" dirty="0" smtClean="0"/>
              <a:t> product=</a:t>
            </a:r>
            <a:r>
              <a:rPr lang="en-US" b="0" i="0" baseline="0" dirty="0" err="1" smtClean="0"/>
              <a:t>pf.createProductA</a:t>
            </a:r>
            <a:r>
              <a:rPr lang="en-US" b="0" i="0" baseline="0" dirty="0" smtClean="0"/>
              <a:t>();</a:t>
            </a:r>
          </a:p>
          <a:p>
            <a:pPr marL="228600" indent="-228600" algn="just">
              <a:buFont typeface="+mj-lt"/>
              <a:buNone/>
            </a:pPr>
            <a:r>
              <a:rPr lang="en-US" b="0" i="0" baseline="0" dirty="0" smtClean="0"/>
              <a:t>		//more function calls on product</a:t>
            </a:r>
          </a:p>
          <a:p>
            <a:pPr marL="228600" indent="-228600" algn="just">
              <a:buFont typeface="+mj-lt"/>
              <a:buNone/>
            </a:pPr>
            <a:r>
              <a:rPr lang="en-US" b="0" i="0" baseline="0" dirty="0" smtClean="0"/>
              <a:t>	}</a:t>
            </a:r>
          </a:p>
          <a:p>
            <a:pPr marL="228600" indent="-228600" algn="just">
              <a:buFont typeface="+mj-lt"/>
              <a:buNone/>
            </a:pPr>
            <a:r>
              <a:rPr lang="en-US" b="0" i="0" baseline="0" dirty="0" smtClean="0"/>
              <a:t>}</a:t>
            </a:r>
          </a:p>
          <a:p>
            <a:pPr marL="228600" indent="-228600" algn="just">
              <a:buFont typeface="+mj-lt"/>
              <a:buNone/>
            </a:pPr>
            <a:endParaRPr lang="en-US" b="0" i="0" baseline="0" dirty="0" smtClean="0"/>
          </a:p>
          <a:p>
            <a:pPr marL="228600" indent="-228600" algn="just">
              <a:buFont typeface="+mj-lt"/>
              <a:buNone/>
            </a:pPr>
            <a:r>
              <a:rPr lang="en-US" b="1" i="1" baseline="0" dirty="0" smtClean="0"/>
              <a:t>Issues in implementation:</a:t>
            </a:r>
          </a:p>
          <a:p>
            <a:pPr marL="228600" indent="-228600" algn="just">
              <a:buFont typeface="+mj-lt"/>
              <a:buNone/>
            </a:pPr>
            <a:endParaRPr lang="en-US" b="0" i="0" baseline="0" dirty="0" smtClean="0"/>
          </a:p>
          <a:p>
            <a:pPr marL="228600" indent="-228600" algn="just">
              <a:buFont typeface="+mj-lt"/>
              <a:buNone/>
            </a:pPr>
            <a:r>
              <a:rPr lang="en-US" b="1" i="1" baseline="0" dirty="0" smtClean="0"/>
              <a:t>Factories as Singletons:</a:t>
            </a:r>
          </a:p>
          <a:p>
            <a:pPr marL="228600" indent="-228600" algn="just">
              <a:buFont typeface="+mj-lt"/>
              <a:buNone/>
            </a:pPr>
            <a:r>
              <a:rPr lang="en-US" b="0" i="0" baseline="0" dirty="0" smtClean="0"/>
              <a:t>An application generally needs only one instance of the </a:t>
            </a:r>
            <a:r>
              <a:rPr lang="en-US" b="0" i="0" baseline="0" dirty="0" err="1" smtClean="0"/>
              <a:t>ConcreteFactory</a:t>
            </a:r>
            <a:r>
              <a:rPr lang="en-US" b="0" i="0" baseline="0" dirty="0" smtClean="0"/>
              <a:t> class per family product. It is best to implement that class as a Singleton.</a:t>
            </a:r>
          </a:p>
          <a:p>
            <a:pPr marL="228600" indent="-228600" algn="just">
              <a:buFont typeface="+mj-lt"/>
              <a:buNone/>
            </a:pPr>
            <a:endParaRPr lang="en-US" b="0" i="0" baseline="0" dirty="0" smtClean="0"/>
          </a:p>
          <a:p>
            <a:pPr marL="228600" indent="-228600" algn="just">
              <a:buFont typeface="+mj-lt"/>
              <a:buNone/>
            </a:pPr>
            <a:r>
              <a:rPr lang="en-US" b="1" i="1" baseline="0" dirty="0" smtClean="0"/>
              <a:t>Creating the products:</a:t>
            </a:r>
          </a:p>
          <a:p>
            <a:pPr algn="just"/>
            <a:r>
              <a:rPr lang="en-US" dirty="0" smtClean="0"/>
              <a:t>The </a:t>
            </a:r>
            <a:r>
              <a:rPr lang="en-US" dirty="0" err="1" smtClean="0"/>
              <a:t>AbstractFactory</a:t>
            </a:r>
            <a:r>
              <a:rPr lang="en-US" dirty="0" smtClean="0"/>
              <a:t> class only declares the interface for creating the products. It is the task of the </a:t>
            </a:r>
            <a:r>
              <a:rPr lang="en-US" dirty="0" err="1" smtClean="0"/>
              <a:t>ConcreteProduct</a:t>
            </a:r>
            <a:r>
              <a:rPr lang="en-US" dirty="0" smtClean="0"/>
              <a:t> class to actually create the products. For each family the best idea is applying the Factory Method design pattern. A concrete factory will specify its products by overriding the factory method for each of them. Even if the implementation might seem simple, using this idea will mean defining a new concrete factory subclass for each product family, even if the classes are similar in most aspects.</a:t>
            </a:r>
          </a:p>
          <a:p>
            <a:pPr algn="just"/>
            <a:endParaRPr lang="en-US" dirty="0" smtClean="0"/>
          </a:p>
          <a:p>
            <a:pPr algn="just"/>
            <a:r>
              <a:rPr lang="en-US" dirty="0" smtClean="0"/>
              <a:t>For simplifying the code and increase the performance the Prototype design pattern can be used instead of Factory Method, especially when there are many product families. In this case the concrete factory is initiated with a prototypical instance of each product in the family and when a new one is needed instead of creating it, the existing prototype is cloned. This approach eliminates the need for a new concrete factory for each new family of products.</a:t>
            </a:r>
          </a:p>
          <a:p>
            <a:pPr marL="228600" indent="-228600" algn="just">
              <a:buFont typeface="+mj-lt"/>
              <a:buNone/>
            </a:pPr>
            <a:endParaRPr lang="en-US" b="0" i="0" baseline="0" dirty="0" smtClean="0"/>
          </a:p>
          <a:p>
            <a:pPr marL="228600" indent="-228600" algn="just">
              <a:buFont typeface="+mj-lt"/>
              <a:buNone/>
            </a:pPr>
            <a:r>
              <a:rPr lang="en-US" b="1" i="1" baseline="0" dirty="0" smtClean="0"/>
              <a:t>Extending the factories:</a:t>
            </a:r>
          </a:p>
          <a:p>
            <a:pPr marL="228600" indent="-228600" algn="just">
              <a:buFont typeface="+mj-lt"/>
              <a:buNone/>
            </a:pPr>
            <a:r>
              <a:rPr lang="en-US" dirty="0" smtClean="0"/>
              <a:t>The operation of changing a factory in order for it to support the creation of new products is not easy. What can be done to solve this problem is, instead of a </a:t>
            </a:r>
            <a:r>
              <a:rPr lang="en-US" dirty="0" err="1" smtClean="0"/>
              <a:t>CreateProduct</a:t>
            </a:r>
            <a:r>
              <a:rPr lang="en-US" dirty="0" smtClean="0"/>
              <a:t> method for each product, to use a single Create method that takes a parameter that identifies the type of product needed. This approach is more flexible, but less secure. The problem is that all the objects returned by the Create method will have the same interface, that is the one corresponding to the type returned by the Create method and the client will not always be able to correctly detect to which class the instance actually belongs.</a:t>
            </a:r>
          </a:p>
          <a:p>
            <a:pPr marL="228600" indent="-228600" algn="just">
              <a:buFont typeface="+mj-lt"/>
              <a:buNone/>
            </a:pPr>
            <a:endParaRPr lang="en-US" b="0" i="0" baseline="0" dirty="0" smtClean="0"/>
          </a:p>
          <a:p>
            <a:pPr marL="228600" indent="-228600" algn="just">
              <a:buFont typeface="+mj-lt"/>
              <a:buNone/>
            </a:pPr>
            <a:r>
              <a:rPr lang="en-US" b="1" i="0" baseline="0" dirty="0" smtClean="0"/>
              <a:t>Sample Code:</a:t>
            </a:r>
          </a:p>
          <a:p>
            <a:pPr marL="228600" indent="-228600" algn="just">
              <a:buFont typeface="+mj-lt"/>
              <a:buNone/>
            </a:pPr>
            <a:r>
              <a:rPr lang="en-US" dirty="0" smtClean="0"/>
              <a:t>Let's take the UI toolkit concept on to our Java code example. We'll create a client application that needs to create a window.</a:t>
            </a:r>
          </a:p>
          <a:p>
            <a:pPr marL="228600" indent="-228600" algn="just">
              <a:buFont typeface="+mj-lt"/>
              <a:buNone/>
            </a:pPr>
            <a:endParaRPr lang="en-US" b="1" i="0" baseline="0" dirty="0" smtClean="0"/>
          </a:p>
          <a:p>
            <a:pPr marL="228600" indent="-228600" algn="just">
              <a:buFont typeface="+mj-lt"/>
              <a:buNone/>
            </a:pPr>
            <a:r>
              <a:rPr lang="en-US" b="0" i="0" baseline="0" dirty="0" smtClean="0"/>
              <a:t>First, we'll need to create our Window interface. Window is our </a:t>
            </a:r>
            <a:r>
              <a:rPr lang="en-US" b="0" i="0" baseline="0" dirty="0" err="1" smtClean="0"/>
              <a:t>AbstractProduct</a:t>
            </a:r>
            <a:r>
              <a:rPr lang="en-US" b="0" i="0" baseline="0" dirty="0" smtClean="0"/>
              <a:t>.</a:t>
            </a:r>
          </a:p>
          <a:p>
            <a:pPr marL="228600" indent="-228600" algn="just">
              <a:buFont typeface="+mj-lt"/>
              <a:buNone/>
            </a:pPr>
            <a:endParaRPr lang="en-US" b="0" i="0" baseline="0" dirty="0" smtClean="0"/>
          </a:p>
          <a:p>
            <a:pPr marL="228600" indent="-228600" algn="just">
              <a:buFont typeface="+mj-lt"/>
              <a:buNone/>
            </a:pPr>
            <a:r>
              <a:rPr lang="en-US" b="0" i="0" baseline="0" dirty="0" smtClean="0"/>
              <a:t>//Our </a:t>
            </a:r>
            <a:r>
              <a:rPr lang="en-US" b="0" i="0" baseline="0" dirty="0" err="1" smtClean="0"/>
              <a:t>AbstractProduct</a:t>
            </a:r>
            <a:r>
              <a:rPr lang="en-US" b="0" i="0" baseline="0" dirty="0" smtClean="0"/>
              <a:t> </a:t>
            </a:r>
          </a:p>
          <a:p>
            <a:pPr marL="228600" indent="-228600" algn="just">
              <a:buFont typeface="+mj-lt"/>
              <a:buNone/>
            </a:pPr>
            <a:r>
              <a:rPr lang="en-US" b="0" i="0" baseline="0" dirty="0" smtClean="0"/>
              <a:t>public interface Window</a:t>
            </a:r>
          </a:p>
          <a:p>
            <a:pPr marL="228600" indent="-228600" algn="just">
              <a:buFont typeface="+mj-lt"/>
              <a:buNone/>
            </a:pPr>
            <a:r>
              <a:rPr lang="en-US" b="0" i="0" baseline="0" dirty="0" smtClean="0"/>
              <a:t>{</a:t>
            </a:r>
          </a:p>
          <a:p>
            <a:pPr marL="228600" indent="-228600" algn="just">
              <a:buFont typeface="+mj-lt"/>
              <a:buNone/>
            </a:pPr>
            <a:r>
              <a:rPr lang="en-US" b="0" i="0" baseline="0" dirty="0" smtClean="0"/>
              <a:t>	public void </a:t>
            </a:r>
            <a:r>
              <a:rPr lang="en-US" b="0" i="0" baseline="0" dirty="0" err="1" smtClean="0"/>
              <a:t>setTitle</a:t>
            </a:r>
            <a:r>
              <a:rPr lang="en-US" b="0" i="0" baseline="0" dirty="0" smtClean="0"/>
              <a:t>(String text);</a:t>
            </a:r>
          </a:p>
          <a:p>
            <a:pPr marL="228600" indent="-228600" algn="just">
              <a:buFont typeface="+mj-lt"/>
              <a:buNone/>
            </a:pPr>
            <a:r>
              <a:rPr lang="en-US" b="0" i="0" baseline="0" dirty="0" smtClean="0"/>
              <a:t>    public void repaint();</a:t>
            </a:r>
          </a:p>
          <a:p>
            <a:pPr marL="228600" indent="-228600" algn="just">
              <a:buFont typeface="+mj-lt"/>
              <a:buNone/>
            </a:pPr>
            <a:r>
              <a:rPr lang="en-US" b="0" i="0" baseline="0" dirty="0" smtClean="0"/>
              <a:t>}</a:t>
            </a:r>
          </a:p>
          <a:p>
            <a:pPr marL="228600" indent="-228600" algn="just">
              <a:buFont typeface="+mj-lt"/>
              <a:buNone/>
            </a:pPr>
            <a:endParaRPr lang="en-US" b="0" i="0" baseline="0" dirty="0" smtClean="0"/>
          </a:p>
          <a:p>
            <a:pPr marL="228600" indent="-228600" algn="just">
              <a:buFont typeface="+mj-lt"/>
              <a:buNone/>
            </a:pPr>
            <a:r>
              <a:rPr lang="en-US" b="0" i="0" baseline="0" dirty="0" smtClean="0"/>
              <a:t>Let's create two implementations of the Window, as our </a:t>
            </a:r>
            <a:r>
              <a:rPr lang="en-US" b="0" i="0" baseline="0" dirty="0" err="1" smtClean="0"/>
              <a:t>ConcreteProducts</a:t>
            </a:r>
            <a:r>
              <a:rPr lang="en-US" b="0" i="0" baseline="0" dirty="0" smtClean="0"/>
              <a:t>. One for Microsoft Windows:</a:t>
            </a:r>
          </a:p>
          <a:p>
            <a:pPr marL="228600" indent="-228600" algn="just">
              <a:buFont typeface="+mj-lt"/>
              <a:buNone/>
            </a:pPr>
            <a:endParaRPr lang="en-US" b="0" i="0" baseline="0" dirty="0" smtClean="0"/>
          </a:p>
          <a:p>
            <a:pPr marL="228600" indent="-228600" algn="just">
              <a:buFont typeface="+mj-lt"/>
              <a:buNone/>
            </a:pPr>
            <a:r>
              <a:rPr lang="en-US" b="0" i="0" baseline="0" dirty="0" smtClean="0"/>
              <a:t>//ConcreteProductA1</a:t>
            </a:r>
          </a:p>
          <a:p>
            <a:pPr marL="228600" indent="-228600" algn="just">
              <a:buFont typeface="+mj-lt"/>
              <a:buNone/>
            </a:pPr>
            <a:r>
              <a:rPr lang="en-US" b="0" i="0" baseline="0" dirty="0" smtClean="0"/>
              <a:t>public class </a:t>
            </a:r>
            <a:r>
              <a:rPr lang="en-US" b="0" i="0" baseline="0" dirty="0" err="1" smtClean="0"/>
              <a:t>MSWindow</a:t>
            </a:r>
            <a:r>
              <a:rPr lang="en-US" b="0" i="0" baseline="0" dirty="0" smtClean="0"/>
              <a:t> implements Window</a:t>
            </a:r>
          </a:p>
          <a:p>
            <a:pPr marL="228600" indent="-228600" algn="just">
              <a:buFont typeface="+mj-lt"/>
              <a:buNone/>
            </a:pPr>
            <a:r>
              <a:rPr lang="en-US" b="0" i="0" baseline="0" dirty="0" smtClean="0"/>
              <a:t>{</a:t>
            </a:r>
          </a:p>
          <a:p>
            <a:pPr marL="228600" indent="-228600" algn="just">
              <a:buFont typeface="+mj-lt"/>
              <a:buNone/>
            </a:pPr>
            <a:r>
              <a:rPr lang="en-US" b="0" i="0" baseline="0" dirty="0" smtClean="0"/>
              <a:t>	public void </a:t>
            </a:r>
            <a:r>
              <a:rPr lang="en-US" b="0" i="0" baseline="0" dirty="0" err="1" smtClean="0"/>
              <a:t>setTitle</a:t>
            </a:r>
            <a:r>
              <a:rPr lang="en-US" b="0" i="0" baseline="0" dirty="0" smtClean="0"/>
              <a:t>()</a:t>
            </a:r>
          </a:p>
          <a:p>
            <a:pPr marL="228600" indent="-228600" algn="just">
              <a:buFont typeface="+mj-lt"/>
              <a:buNone/>
            </a:pPr>
            <a:r>
              <a:rPr lang="en-US" b="0" i="0" baseline="0" dirty="0" smtClean="0"/>
              <a:t>	{</a:t>
            </a:r>
          </a:p>
          <a:p>
            <a:pPr marL="228600" indent="-228600" algn="just">
              <a:buFont typeface="+mj-lt"/>
              <a:buNone/>
            </a:pPr>
            <a:r>
              <a:rPr lang="en-US" b="0" i="0" baseline="0" dirty="0" smtClean="0"/>
              <a:t>		//MS Windows specific </a:t>
            </a:r>
            <a:r>
              <a:rPr lang="en-US" b="0" i="0" baseline="0" dirty="0" err="1" smtClean="0"/>
              <a:t>behaviour</a:t>
            </a:r>
            <a:r>
              <a:rPr lang="en-US" b="0" i="0" baseline="0" dirty="0" smtClean="0"/>
              <a:t> </a:t>
            </a:r>
          </a:p>
          <a:p>
            <a:pPr marL="228600" indent="-228600" algn="just">
              <a:buFont typeface="+mj-lt"/>
              <a:buNone/>
            </a:pPr>
            <a:r>
              <a:rPr lang="en-US" b="0" i="0" baseline="0" dirty="0" smtClean="0"/>
              <a:t>	}</a:t>
            </a:r>
          </a:p>
          <a:p>
            <a:pPr marL="228600" indent="-228600" algn="just">
              <a:buFont typeface="+mj-lt"/>
              <a:buNone/>
            </a:pPr>
            <a:endParaRPr lang="en-US" b="0" i="0" baseline="0" dirty="0" smtClean="0"/>
          </a:p>
          <a:p>
            <a:pPr marL="228600" indent="-228600" algn="just">
              <a:buFont typeface="+mj-lt"/>
              <a:buNone/>
            </a:pPr>
            <a:r>
              <a:rPr lang="en-US" b="0" i="0" baseline="0" dirty="0" smtClean="0"/>
              <a:t>	public void repaint()</a:t>
            </a:r>
          </a:p>
          <a:p>
            <a:pPr marL="228600" indent="-228600" algn="just">
              <a:buFont typeface="+mj-lt"/>
              <a:buNone/>
            </a:pPr>
            <a:r>
              <a:rPr lang="en-US" b="0" i="0" baseline="0" dirty="0" smtClean="0"/>
              <a:t>	{</a:t>
            </a:r>
          </a:p>
          <a:p>
            <a:pPr marL="228600" indent="-228600" algn="just">
              <a:buFont typeface="+mj-lt"/>
              <a:buNone/>
            </a:pPr>
            <a:r>
              <a:rPr lang="en-US" b="0" i="0" baseline="0" dirty="0" smtClean="0"/>
              <a:t>		//MS Windows specific </a:t>
            </a:r>
            <a:r>
              <a:rPr lang="en-US" b="0" i="0" baseline="0" dirty="0" err="1" smtClean="0"/>
              <a:t>behaviour</a:t>
            </a:r>
            <a:r>
              <a:rPr lang="en-US" b="0" i="0" baseline="0" dirty="0" smtClean="0"/>
              <a:t> </a:t>
            </a:r>
          </a:p>
          <a:p>
            <a:pPr marL="228600" indent="-228600" algn="just">
              <a:buFont typeface="+mj-lt"/>
              <a:buNone/>
            </a:pPr>
            <a:r>
              <a:rPr lang="en-US" b="0" i="0" baseline="0" dirty="0" smtClean="0"/>
              <a:t>	}</a:t>
            </a:r>
          </a:p>
          <a:p>
            <a:pPr marL="228600" indent="-228600" algn="just">
              <a:buFont typeface="+mj-lt"/>
              <a:buNone/>
            </a:pPr>
            <a:r>
              <a:rPr lang="en-US" b="0" i="0" baseline="0" dirty="0" smtClean="0"/>
              <a:t>}</a:t>
            </a:r>
          </a:p>
          <a:p>
            <a:pPr marL="228600" indent="-228600" algn="just">
              <a:buFont typeface="+mj-lt"/>
              <a:buNone/>
            </a:pPr>
            <a:endParaRPr lang="en-US" b="0" i="0" baseline="0" dirty="0" smtClean="0"/>
          </a:p>
          <a:p>
            <a:pPr marL="228600" indent="-228600" algn="just">
              <a:buFont typeface="+mj-lt"/>
              <a:buNone/>
            </a:pPr>
            <a:r>
              <a:rPr lang="en-US" b="0" i="0" baseline="0" dirty="0" smtClean="0"/>
              <a:t>And one for Mac OSX:</a:t>
            </a:r>
          </a:p>
          <a:p>
            <a:pPr marL="228600" indent="-228600" algn="just">
              <a:buFont typeface="+mj-lt"/>
              <a:buNone/>
            </a:pPr>
            <a:endParaRPr lang="en-US" b="0" i="0" baseline="0" dirty="0" smtClean="0"/>
          </a:p>
          <a:p>
            <a:pPr marL="228600" indent="-228600" algn="just">
              <a:buFont typeface="+mj-lt"/>
              <a:buNone/>
            </a:pPr>
            <a:r>
              <a:rPr lang="en-US" b="0" i="0" baseline="0" dirty="0" smtClean="0"/>
              <a:t>//ConcreteProductA2</a:t>
            </a:r>
          </a:p>
          <a:p>
            <a:pPr marL="228600" indent="-228600" algn="just">
              <a:buFont typeface="+mj-lt"/>
              <a:buNone/>
            </a:pPr>
            <a:r>
              <a:rPr lang="en-US" b="0" i="0" baseline="0" dirty="0" smtClean="0"/>
              <a:t>public class </a:t>
            </a:r>
            <a:r>
              <a:rPr lang="en-US" b="0" i="0" baseline="0" dirty="0" err="1" smtClean="0"/>
              <a:t>MacOSXWindow</a:t>
            </a:r>
            <a:r>
              <a:rPr lang="en-US" b="0" i="0" baseline="0" dirty="0" smtClean="0"/>
              <a:t> implements Window</a:t>
            </a:r>
          </a:p>
          <a:p>
            <a:pPr marL="228600" indent="-228600" algn="just">
              <a:buFont typeface="+mj-lt"/>
              <a:buNone/>
            </a:pPr>
            <a:r>
              <a:rPr lang="en-US" b="0" i="0" baseline="0" dirty="0" smtClean="0"/>
              <a:t>{</a:t>
            </a:r>
          </a:p>
          <a:p>
            <a:pPr marL="228600" indent="-228600" algn="just">
              <a:buFont typeface="+mj-lt"/>
              <a:buNone/>
            </a:pPr>
            <a:r>
              <a:rPr lang="en-US" b="0" i="0" baseline="0" dirty="0" smtClean="0"/>
              <a:t>	public void </a:t>
            </a:r>
            <a:r>
              <a:rPr lang="en-US" b="0" i="0" baseline="0" dirty="0" err="1" smtClean="0"/>
              <a:t>setTitle</a:t>
            </a:r>
            <a:r>
              <a:rPr lang="en-US" b="0" i="0" baseline="0" dirty="0" smtClean="0"/>
              <a:t>()</a:t>
            </a:r>
          </a:p>
          <a:p>
            <a:pPr marL="228600" indent="-228600" algn="just">
              <a:buFont typeface="+mj-lt"/>
              <a:buNone/>
            </a:pPr>
            <a:r>
              <a:rPr lang="en-US" b="0" i="0" baseline="0" dirty="0" smtClean="0"/>
              <a:t>	{</a:t>
            </a:r>
          </a:p>
          <a:p>
            <a:pPr marL="228600" indent="-228600" algn="just">
              <a:buFont typeface="+mj-lt"/>
              <a:buNone/>
            </a:pPr>
            <a:r>
              <a:rPr lang="en-US" b="0" i="0" baseline="0" dirty="0" smtClean="0"/>
              <a:t>		//Mac OSX specific </a:t>
            </a:r>
            <a:r>
              <a:rPr lang="en-US" b="0" i="0" baseline="0" dirty="0" err="1" smtClean="0"/>
              <a:t>behaviour</a:t>
            </a:r>
            <a:r>
              <a:rPr lang="en-US" b="0" i="0" baseline="0" dirty="0" smtClean="0"/>
              <a:t> </a:t>
            </a:r>
          </a:p>
          <a:p>
            <a:pPr marL="228600" indent="-228600" algn="just">
              <a:buFont typeface="+mj-lt"/>
              <a:buNone/>
            </a:pPr>
            <a:r>
              <a:rPr lang="en-US" b="0" i="0" baseline="0" dirty="0" smtClean="0"/>
              <a:t>	}</a:t>
            </a:r>
          </a:p>
          <a:p>
            <a:pPr marL="228600" indent="-228600" algn="just">
              <a:buFont typeface="+mj-lt"/>
              <a:buNone/>
            </a:pPr>
            <a:endParaRPr lang="en-US" b="0" i="0" baseline="0" dirty="0" smtClean="0"/>
          </a:p>
          <a:p>
            <a:pPr marL="228600" indent="-228600" algn="just">
              <a:buFont typeface="+mj-lt"/>
              <a:buNone/>
            </a:pPr>
            <a:r>
              <a:rPr lang="en-US" b="0" i="0" baseline="0" dirty="0" smtClean="0"/>
              <a:t>	public void repaint()</a:t>
            </a:r>
          </a:p>
          <a:p>
            <a:pPr marL="228600" indent="-228600" algn="just">
              <a:buFont typeface="+mj-lt"/>
              <a:buNone/>
            </a:pPr>
            <a:r>
              <a:rPr lang="en-US" b="0" i="0" baseline="0" dirty="0" smtClean="0"/>
              <a:t>	{</a:t>
            </a:r>
          </a:p>
          <a:p>
            <a:pPr marL="228600" indent="-228600" algn="just">
              <a:buFont typeface="+mj-lt"/>
              <a:buNone/>
            </a:pPr>
            <a:r>
              <a:rPr lang="en-US" b="0" i="0" baseline="0" dirty="0" smtClean="0"/>
              <a:t>		//Mac OSX specific </a:t>
            </a:r>
            <a:r>
              <a:rPr lang="en-US" b="0" i="0" baseline="0" dirty="0" err="1" smtClean="0"/>
              <a:t>behaviour</a:t>
            </a:r>
            <a:r>
              <a:rPr lang="en-US" b="0" i="0" baseline="0" dirty="0" smtClean="0"/>
              <a:t> </a:t>
            </a:r>
          </a:p>
          <a:p>
            <a:pPr marL="228600" indent="-228600" algn="just">
              <a:buFont typeface="+mj-lt"/>
              <a:buNone/>
            </a:pPr>
            <a:r>
              <a:rPr lang="en-US" b="0" i="0" baseline="0" dirty="0" smtClean="0"/>
              <a:t>	}</a:t>
            </a:r>
          </a:p>
          <a:p>
            <a:pPr marL="228600" indent="-228600" algn="just">
              <a:buFont typeface="+mj-lt"/>
              <a:buNone/>
            </a:pPr>
            <a:r>
              <a:rPr lang="en-US" b="0" i="0" baseline="0" dirty="0" smtClean="0"/>
              <a:t>}</a:t>
            </a:r>
          </a:p>
          <a:p>
            <a:pPr marL="228600" indent="-228600" algn="just">
              <a:buFont typeface="+mj-lt"/>
              <a:buNone/>
            </a:pPr>
            <a:endParaRPr lang="en-US" b="0" i="0" baseline="0" dirty="0" smtClean="0"/>
          </a:p>
          <a:p>
            <a:pPr marL="228600" indent="-228600" algn="just">
              <a:buFont typeface="+mj-lt"/>
              <a:buNone/>
            </a:pPr>
            <a:r>
              <a:rPr lang="en-US" b="0" i="0" baseline="0" dirty="0" smtClean="0"/>
              <a:t>Now we need to provide our factories. First we'll define our </a:t>
            </a:r>
            <a:r>
              <a:rPr lang="en-US" b="0" i="0" baseline="0" dirty="0" err="1" smtClean="0"/>
              <a:t>AbstractFactory</a:t>
            </a:r>
            <a:r>
              <a:rPr lang="en-US" b="0" i="0" baseline="0" dirty="0" smtClean="0"/>
              <a:t>. For this example, let's say they just create Windows:</a:t>
            </a:r>
          </a:p>
          <a:p>
            <a:pPr marL="228600" indent="-228600" algn="just">
              <a:buFont typeface="+mj-lt"/>
              <a:buNone/>
            </a:pPr>
            <a:endParaRPr lang="en-US" b="0" i="0" baseline="0" dirty="0" smtClean="0"/>
          </a:p>
          <a:p>
            <a:pPr marL="228600" indent="-228600" algn="just">
              <a:buFont typeface="+mj-lt"/>
              <a:buNone/>
            </a:pPr>
            <a:r>
              <a:rPr lang="en-US" b="0" i="0" baseline="0" dirty="0" smtClean="0"/>
              <a:t>//</a:t>
            </a:r>
            <a:r>
              <a:rPr lang="en-US" b="0" i="0" baseline="0" dirty="0" err="1" smtClean="0"/>
              <a:t>AbstractFactory</a:t>
            </a:r>
            <a:endParaRPr lang="en-US" b="0" i="0" baseline="0" dirty="0" smtClean="0"/>
          </a:p>
          <a:p>
            <a:pPr marL="228600" indent="-228600" algn="just">
              <a:buFont typeface="+mj-lt"/>
              <a:buNone/>
            </a:pPr>
            <a:r>
              <a:rPr lang="en-US" b="0" i="0" baseline="0" dirty="0" smtClean="0"/>
              <a:t>public interface </a:t>
            </a:r>
            <a:r>
              <a:rPr lang="en-US" b="0" i="0" baseline="0" dirty="0" err="1" smtClean="0"/>
              <a:t>AbstractWidgetFactory</a:t>
            </a:r>
            <a:endParaRPr lang="en-US" b="0" i="0" baseline="0" dirty="0" smtClean="0"/>
          </a:p>
          <a:p>
            <a:pPr marL="228600" indent="-228600" algn="just">
              <a:buFont typeface="+mj-lt"/>
              <a:buNone/>
            </a:pPr>
            <a:r>
              <a:rPr lang="en-US" b="0" i="0" baseline="0" dirty="0" smtClean="0"/>
              <a:t>{</a:t>
            </a:r>
          </a:p>
          <a:p>
            <a:pPr marL="228600" indent="-228600" algn="just">
              <a:buFont typeface="+mj-lt"/>
              <a:buNone/>
            </a:pPr>
            <a:r>
              <a:rPr lang="en-US" b="0" i="0" baseline="0" dirty="0" smtClean="0"/>
              <a:t>	public Window </a:t>
            </a:r>
            <a:r>
              <a:rPr lang="en-US" b="0" i="0" baseline="0" dirty="0" err="1" smtClean="0"/>
              <a:t>createWindow</a:t>
            </a:r>
            <a:r>
              <a:rPr lang="en-US" b="0" i="0" baseline="0" dirty="0" smtClean="0"/>
              <a:t>();</a:t>
            </a:r>
          </a:p>
          <a:p>
            <a:pPr marL="228600" indent="-228600" algn="just">
              <a:buFont typeface="+mj-lt"/>
              <a:buNone/>
            </a:pPr>
            <a:r>
              <a:rPr lang="en-US" b="0" i="0" baseline="0" dirty="0" smtClean="0"/>
              <a:t>}</a:t>
            </a:r>
          </a:p>
          <a:p>
            <a:pPr marL="228600" indent="-228600" algn="just">
              <a:buFont typeface="+mj-lt"/>
              <a:buNone/>
            </a:pPr>
            <a:endParaRPr lang="en-US" b="0" i="0" baseline="0" dirty="0" smtClean="0"/>
          </a:p>
          <a:p>
            <a:pPr marL="228600" indent="-228600" algn="just">
              <a:buFont typeface="+mj-lt"/>
              <a:buNone/>
            </a:pPr>
            <a:r>
              <a:rPr lang="en-US" b="0" i="0" baseline="0" dirty="0" smtClean="0"/>
              <a:t>Next we need to provide </a:t>
            </a:r>
            <a:r>
              <a:rPr lang="en-US" b="0" i="0" baseline="0" dirty="0" err="1" smtClean="0"/>
              <a:t>ConcreteFactory</a:t>
            </a:r>
            <a:r>
              <a:rPr lang="en-US" b="0" i="0" baseline="0" dirty="0" smtClean="0"/>
              <a:t> implementations of these factories for our two operating systems. First for MS Windows:</a:t>
            </a:r>
          </a:p>
          <a:p>
            <a:pPr marL="228600" indent="-228600" algn="just">
              <a:buFont typeface="+mj-lt"/>
              <a:buNone/>
            </a:pPr>
            <a:endParaRPr lang="en-US" b="0" i="0" baseline="0" dirty="0" smtClean="0"/>
          </a:p>
          <a:p>
            <a:pPr marL="228600" indent="-228600" algn="just">
              <a:buFont typeface="+mj-lt"/>
              <a:buNone/>
            </a:pPr>
            <a:r>
              <a:rPr lang="en-US" b="0" i="0" baseline="0" dirty="0" smtClean="0"/>
              <a:t>//ConcreteFactory1</a:t>
            </a:r>
          </a:p>
          <a:p>
            <a:pPr marL="228600" indent="-228600" algn="just">
              <a:buFont typeface="+mj-lt"/>
              <a:buNone/>
            </a:pPr>
            <a:r>
              <a:rPr lang="en-US" b="0" i="0" baseline="0" dirty="0" smtClean="0"/>
              <a:t>public class </a:t>
            </a:r>
            <a:r>
              <a:rPr lang="en-US" b="0" i="0" baseline="0" dirty="0" err="1" smtClean="0"/>
              <a:t>MsWindowsWidgetFactory</a:t>
            </a:r>
            <a:endParaRPr lang="en-US" b="0" i="0" baseline="0" dirty="0" smtClean="0"/>
          </a:p>
          <a:p>
            <a:pPr marL="228600" indent="-228600" algn="just">
              <a:buFont typeface="+mj-lt"/>
              <a:buNone/>
            </a:pPr>
            <a:r>
              <a:rPr lang="en-US" b="0" i="0" baseline="0" dirty="0" smtClean="0"/>
              <a:t>{</a:t>
            </a:r>
          </a:p>
          <a:p>
            <a:pPr marL="228600" indent="-228600" algn="just">
              <a:buFont typeface="+mj-lt"/>
              <a:buNone/>
            </a:pPr>
            <a:r>
              <a:rPr lang="en-US" b="0" i="0" baseline="0" dirty="0" smtClean="0"/>
              <a:t>	//create an </a:t>
            </a:r>
            <a:r>
              <a:rPr lang="en-US" b="0" i="0" baseline="0" dirty="0" err="1" smtClean="0"/>
              <a:t>MSWindow</a:t>
            </a:r>
            <a:endParaRPr lang="en-US" b="0" i="0" baseline="0" dirty="0" smtClean="0"/>
          </a:p>
          <a:p>
            <a:pPr marL="228600" indent="-228600" algn="just">
              <a:buFont typeface="+mj-lt"/>
              <a:buNone/>
            </a:pPr>
            <a:r>
              <a:rPr lang="en-US" b="0" i="0" baseline="0" dirty="0" smtClean="0"/>
              <a:t>	public Window </a:t>
            </a:r>
            <a:r>
              <a:rPr lang="en-US" b="0" i="0" baseline="0" dirty="0" err="1" smtClean="0"/>
              <a:t>createWindow</a:t>
            </a:r>
            <a:r>
              <a:rPr lang="en-US" b="0" i="0" baseline="0" dirty="0" smtClean="0"/>
              <a:t>()</a:t>
            </a:r>
          </a:p>
          <a:p>
            <a:pPr marL="228600" indent="-228600" algn="just">
              <a:buFont typeface="+mj-lt"/>
              <a:buNone/>
            </a:pPr>
            <a:r>
              <a:rPr lang="en-US" b="0" i="0" baseline="0" dirty="0" smtClean="0"/>
              <a:t>	{</a:t>
            </a:r>
          </a:p>
          <a:p>
            <a:pPr marL="228600" indent="-228600" algn="just">
              <a:buFont typeface="+mj-lt"/>
              <a:buNone/>
            </a:pPr>
            <a:r>
              <a:rPr lang="en-US" b="0" i="0" baseline="0" dirty="0" smtClean="0"/>
              <a:t>		</a:t>
            </a:r>
            <a:r>
              <a:rPr lang="en-US" b="0" i="0" baseline="0" dirty="0" err="1" smtClean="0"/>
              <a:t>MSWindow</a:t>
            </a:r>
            <a:r>
              <a:rPr lang="en-US" b="0" i="0" baseline="0" dirty="0" smtClean="0"/>
              <a:t> window = new </a:t>
            </a:r>
            <a:r>
              <a:rPr lang="en-US" b="0" i="0" baseline="0" dirty="0" err="1" smtClean="0"/>
              <a:t>MSWindow</a:t>
            </a:r>
            <a:r>
              <a:rPr lang="en-US" b="0" i="0" baseline="0" dirty="0" smtClean="0"/>
              <a:t>();   </a:t>
            </a:r>
          </a:p>
          <a:p>
            <a:pPr marL="228600" indent="-228600" algn="just">
              <a:buFont typeface="+mj-lt"/>
              <a:buNone/>
            </a:pPr>
            <a:r>
              <a:rPr lang="en-US" b="0" i="0" baseline="0" dirty="0" smtClean="0"/>
              <a:t>		return window;</a:t>
            </a:r>
          </a:p>
          <a:p>
            <a:pPr marL="228600" indent="-228600" algn="just">
              <a:buFont typeface="+mj-lt"/>
              <a:buNone/>
            </a:pPr>
            <a:r>
              <a:rPr lang="en-US" b="0" i="0" baseline="0" dirty="0" smtClean="0"/>
              <a:t>	}</a:t>
            </a:r>
          </a:p>
          <a:p>
            <a:pPr marL="228600" indent="-228600" algn="just">
              <a:buFont typeface="+mj-lt"/>
              <a:buNone/>
            </a:pPr>
            <a:r>
              <a:rPr lang="en-US" b="0" i="0" baseline="0" dirty="0" smtClean="0"/>
              <a:t>}</a:t>
            </a:r>
          </a:p>
          <a:p>
            <a:pPr marL="228600" indent="-228600" algn="just">
              <a:buFont typeface="+mj-lt"/>
              <a:buNone/>
            </a:pPr>
            <a:endParaRPr lang="en-US" b="0" i="0" baseline="0" dirty="0" smtClean="0"/>
          </a:p>
          <a:p>
            <a:pPr marL="228600" indent="-228600" algn="just">
              <a:buFont typeface="+mj-lt"/>
              <a:buNone/>
            </a:pPr>
            <a:r>
              <a:rPr lang="en-US" b="0" i="0" baseline="0" dirty="0" smtClean="0"/>
              <a:t>And for </a:t>
            </a:r>
            <a:r>
              <a:rPr lang="en-US" b="0" i="0" baseline="0" dirty="0" err="1" smtClean="0"/>
              <a:t>MacOSX</a:t>
            </a:r>
            <a:r>
              <a:rPr lang="en-US" b="0" i="0" baseline="0" dirty="0" smtClean="0"/>
              <a:t>:</a:t>
            </a:r>
          </a:p>
          <a:p>
            <a:pPr marL="228600" indent="-228600" algn="just">
              <a:buFont typeface="+mj-lt"/>
              <a:buNone/>
            </a:pPr>
            <a:endParaRPr lang="en-US" b="0" i="0" baseline="0" dirty="0" smtClean="0"/>
          </a:p>
          <a:p>
            <a:pPr marL="228600" indent="-228600" algn="just">
              <a:buFont typeface="+mj-lt"/>
              <a:buNone/>
            </a:pPr>
            <a:r>
              <a:rPr lang="en-US" b="0" i="0" baseline="0" dirty="0" smtClean="0"/>
              <a:t>//ConcreteFactory2</a:t>
            </a:r>
          </a:p>
          <a:p>
            <a:pPr marL="228600" indent="-228600" algn="just">
              <a:buFont typeface="+mj-lt"/>
              <a:buNone/>
            </a:pPr>
            <a:r>
              <a:rPr lang="en-US" b="0" i="0" baseline="0" dirty="0" smtClean="0"/>
              <a:t>public class </a:t>
            </a:r>
            <a:r>
              <a:rPr lang="en-US" b="0" i="0" baseline="0" dirty="0" err="1" smtClean="0"/>
              <a:t>MacOSXWidgetFactory</a:t>
            </a:r>
            <a:endParaRPr lang="en-US" b="0" i="0" baseline="0" dirty="0" smtClean="0"/>
          </a:p>
          <a:p>
            <a:pPr marL="228600" indent="-228600" algn="just">
              <a:buFont typeface="+mj-lt"/>
              <a:buNone/>
            </a:pPr>
            <a:r>
              <a:rPr lang="en-US" b="0" i="0" baseline="0" dirty="0" smtClean="0"/>
              <a:t>{</a:t>
            </a:r>
          </a:p>
          <a:p>
            <a:pPr marL="228600" indent="-228600" algn="just">
              <a:buFont typeface="+mj-lt"/>
              <a:buNone/>
            </a:pPr>
            <a:r>
              <a:rPr lang="en-US" b="0" i="0" baseline="0" dirty="0" smtClean="0"/>
              <a:t>	//create a </a:t>
            </a:r>
            <a:r>
              <a:rPr lang="en-US" b="0" i="0" baseline="0" dirty="0" err="1" smtClean="0"/>
              <a:t>MacOSXWindow</a:t>
            </a:r>
            <a:endParaRPr lang="en-US" b="0" i="0" baseline="0" dirty="0" smtClean="0"/>
          </a:p>
          <a:p>
            <a:pPr marL="228600" indent="-228600" algn="just">
              <a:buFont typeface="+mj-lt"/>
              <a:buNone/>
            </a:pPr>
            <a:r>
              <a:rPr lang="en-US" b="0" i="0" baseline="0" dirty="0" smtClean="0"/>
              <a:t>	public Window </a:t>
            </a:r>
            <a:r>
              <a:rPr lang="en-US" b="0" i="0" baseline="0" dirty="0" err="1" smtClean="0"/>
              <a:t>createWindow</a:t>
            </a:r>
            <a:r>
              <a:rPr lang="en-US" b="0" i="0" baseline="0" dirty="0" smtClean="0"/>
              <a:t>()</a:t>
            </a:r>
          </a:p>
          <a:p>
            <a:pPr marL="228600" indent="-228600" algn="just">
              <a:buFont typeface="+mj-lt"/>
              <a:buNone/>
            </a:pPr>
            <a:r>
              <a:rPr lang="en-US" b="0" i="0" baseline="0" dirty="0" smtClean="0"/>
              <a:t>	{</a:t>
            </a:r>
          </a:p>
          <a:p>
            <a:pPr marL="228600" indent="-228600" algn="just">
              <a:buFont typeface="+mj-lt"/>
              <a:buNone/>
            </a:pPr>
            <a:r>
              <a:rPr lang="en-US" b="0" i="0" baseline="0" dirty="0" smtClean="0"/>
              <a:t>		</a:t>
            </a:r>
            <a:r>
              <a:rPr lang="en-US" b="0" i="0" baseline="0" dirty="0" err="1" smtClean="0"/>
              <a:t>MacOSXWindow</a:t>
            </a:r>
            <a:r>
              <a:rPr lang="en-US" b="0" i="0" baseline="0" dirty="0" smtClean="0"/>
              <a:t> window = new </a:t>
            </a:r>
            <a:r>
              <a:rPr lang="en-US" b="0" i="0" baseline="0" dirty="0" err="1" smtClean="0"/>
              <a:t>MacOSXWindow</a:t>
            </a:r>
            <a:r>
              <a:rPr lang="en-US" b="0" i="0" baseline="0" dirty="0" smtClean="0"/>
              <a:t>();   </a:t>
            </a:r>
          </a:p>
          <a:p>
            <a:pPr marL="228600" indent="-228600" algn="just">
              <a:buFont typeface="+mj-lt"/>
              <a:buNone/>
            </a:pPr>
            <a:r>
              <a:rPr lang="en-US" b="0" i="0" baseline="0" dirty="0" smtClean="0"/>
              <a:t>		return window;</a:t>
            </a:r>
          </a:p>
          <a:p>
            <a:pPr marL="228600" indent="-228600" algn="just">
              <a:buFont typeface="+mj-lt"/>
              <a:buNone/>
            </a:pPr>
            <a:r>
              <a:rPr lang="en-US" b="0" i="0" baseline="0" dirty="0" smtClean="0"/>
              <a:t>	}</a:t>
            </a:r>
          </a:p>
          <a:p>
            <a:pPr marL="228600" indent="-228600" algn="just">
              <a:buFont typeface="+mj-lt"/>
              <a:buNone/>
            </a:pPr>
            <a:r>
              <a:rPr lang="en-US" b="0" i="0" baseline="0" dirty="0" smtClean="0"/>
              <a:t>}</a:t>
            </a:r>
          </a:p>
          <a:p>
            <a:pPr marL="228600" indent="-228600" algn="just">
              <a:buFont typeface="+mj-lt"/>
              <a:buNone/>
            </a:pPr>
            <a:endParaRPr lang="en-US" b="0" i="0" baseline="0" dirty="0" smtClean="0"/>
          </a:p>
          <a:p>
            <a:pPr marL="228600" indent="-228600" algn="just">
              <a:buFont typeface="+mj-lt"/>
              <a:buNone/>
            </a:pPr>
            <a:r>
              <a:rPr lang="en-US" b="0" i="0" baseline="0" dirty="0" smtClean="0"/>
              <a:t>Finally we need a client to take advantage of all this functionality.</a:t>
            </a:r>
          </a:p>
          <a:p>
            <a:pPr marL="228600" indent="-228600" algn="just">
              <a:buFont typeface="+mj-lt"/>
              <a:buNone/>
            </a:pPr>
            <a:endParaRPr lang="en-US" b="0" i="0" baseline="0" dirty="0" smtClean="0"/>
          </a:p>
          <a:p>
            <a:pPr marL="228600" indent="-228600" algn="just">
              <a:buFont typeface="+mj-lt"/>
              <a:buNone/>
            </a:pPr>
            <a:r>
              <a:rPr lang="en-US" b="0" i="0" baseline="0" dirty="0" smtClean="0"/>
              <a:t>//Client</a:t>
            </a:r>
          </a:p>
          <a:p>
            <a:pPr marL="228600" indent="-228600" algn="just">
              <a:buFont typeface="+mj-lt"/>
              <a:buNone/>
            </a:pPr>
            <a:r>
              <a:rPr lang="en-US" b="0" i="0" baseline="0" dirty="0" smtClean="0"/>
              <a:t>public class </a:t>
            </a:r>
            <a:r>
              <a:rPr lang="en-US" b="0" i="0" baseline="0" dirty="0" err="1" smtClean="0"/>
              <a:t>GUIBuilder</a:t>
            </a:r>
            <a:endParaRPr lang="en-US" b="0" i="0" baseline="0" dirty="0" smtClean="0"/>
          </a:p>
          <a:p>
            <a:pPr marL="228600" indent="-228600" algn="just">
              <a:buFont typeface="+mj-lt"/>
              <a:buNone/>
            </a:pPr>
            <a:r>
              <a:rPr lang="en-US" b="0" i="0" baseline="0" dirty="0" smtClean="0"/>
              <a:t>{</a:t>
            </a:r>
          </a:p>
          <a:p>
            <a:pPr marL="228600" indent="-228600" algn="just">
              <a:buFont typeface="+mj-lt"/>
              <a:buNone/>
            </a:pPr>
            <a:r>
              <a:rPr lang="en-US" b="0" i="0" baseline="0" dirty="0" smtClean="0"/>
              <a:t>	public void </a:t>
            </a:r>
            <a:r>
              <a:rPr lang="en-US" b="0" i="0" baseline="0" dirty="0" err="1" smtClean="0"/>
              <a:t>buildWindow</a:t>
            </a:r>
            <a:r>
              <a:rPr lang="en-US" b="0" i="0" baseline="0" dirty="0" smtClean="0"/>
              <a:t>(</a:t>
            </a:r>
            <a:r>
              <a:rPr lang="en-US" b="0" i="0" baseline="0" dirty="0" err="1" smtClean="0"/>
              <a:t>AbstractWidgetFactory</a:t>
            </a:r>
            <a:r>
              <a:rPr lang="en-US" b="0" i="0" baseline="0" dirty="0" smtClean="0"/>
              <a:t> </a:t>
            </a:r>
            <a:r>
              <a:rPr lang="en-US" b="0" i="0" baseline="0" dirty="0" err="1" smtClean="0"/>
              <a:t>widgetFactory</a:t>
            </a:r>
            <a:r>
              <a:rPr lang="en-US" b="0" i="0" baseline="0" dirty="0" smtClean="0"/>
              <a:t>)</a:t>
            </a:r>
          </a:p>
          <a:p>
            <a:pPr marL="228600" indent="-228600" algn="just">
              <a:buFont typeface="+mj-lt"/>
              <a:buNone/>
            </a:pPr>
            <a:r>
              <a:rPr lang="en-US" b="0" i="0" baseline="0" dirty="0" smtClean="0"/>
              <a:t>	{</a:t>
            </a:r>
          </a:p>
          <a:p>
            <a:pPr marL="228600" indent="-228600" algn="just">
              <a:buFont typeface="+mj-lt"/>
              <a:buNone/>
            </a:pPr>
            <a:r>
              <a:rPr lang="en-US" b="0" i="0" baseline="0" dirty="0" smtClean="0"/>
              <a:t>		Window </a:t>
            </a:r>
            <a:r>
              <a:rPr lang="en-US" b="0" i="0" baseline="0" dirty="0" err="1" smtClean="0"/>
              <a:t>window</a:t>
            </a:r>
            <a:r>
              <a:rPr lang="en-US" b="0" i="0" baseline="0" dirty="0" smtClean="0"/>
              <a:t> = </a:t>
            </a:r>
            <a:r>
              <a:rPr lang="en-US" b="0" i="0" baseline="0" dirty="0" err="1" smtClean="0"/>
              <a:t>widgetFactory.createWindow</a:t>
            </a:r>
            <a:r>
              <a:rPr lang="en-US" b="0" i="0" baseline="0" dirty="0" smtClean="0"/>
              <a:t>();   </a:t>
            </a:r>
          </a:p>
          <a:p>
            <a:pPr marL="228600" indent="-228600" algn="just">
              <a:buFont typeface="+mj-lt"/>
              <a:buNone/>
            </a:pPr>
            <a:r>
              <a:rPr lang="en-US" b="0" i="0" baseline="0" dirty="0" smtClean="0"/>
              <a:t>		</a:t>
            </a:r>
            <a:r>
              <a:rPr lang="en-US" b="0" i="0" baseline="0" dirty="0" err="1" smtClean="0"/>
              <a:t>window.setTitle</a:t>
            </a:r>
            <a:r>
              <a:rPr lang="en-US" b="0" i="0" baseline="0" dirty="0" smtClean="0"/>
              <a:t>("New Window");</a:t>
            </a:r>
          </a:p>
          <a:p>
            <a:pPr marL="228600" indent="-228600" algn="just">
              <a:buFont typeface="+mj-lt"/>
              <a:buNone/>
            </a:pPr>
            <a:r>
              <a:rPr lang="en-US" b="0" i="0" baseline="0" dirty="0" smtClean="0"/>
              <a:t>	}</a:t>
            </a:r>
          </a:p>
          <a:p>
            <a:pPr marL="228600" indent="-228600" algn="just">
              <a:buFont typeface="+mj-lt"/>
              <a:buNone/>
            </a:pPr>
            <a:r>
              <a:rPr lang="en-US" b="0" i="0" baseline="0" dirty="0" smtClean="0"/>
              <a:t>}</a:t>
            </a:r>
          </a:p>
          <a:p>
            <a:pPr marL="228600" indent="-228600" algn="just">
              <a:buFont typeface="+mj-lt"/>
              <a:buNone/>
            </a:pPr>
            <a:endParaRPr lang="en-US" b="0" i="0" baseline="0" dirty="0" smtClean="0"/>
          </a:p>
          <a:p>
            <a:pPr marL="228600" indent="-228600" algn="just">
              <a:buFont typeface="+mj-lt"/>
              <a:buNone/>
            </a:pPr>
            <a:r>
              <a:rPr lang="en-US" b="0" i="0" baseline="0" dirty="0" smtClean="0"/>
              <a:t>We need some way to specify which type of </a:t>
            </a:r>
            <a:r>
              <a:rPr lang="en-US" b="0" i="0" baseline="0" dirty="0" err="1" smtClean="0"/>
              <a:t>AbstractWidgetFactory</a:t>
            </a:r>
            <a:r>
              <a:rPr lang="en-US" b="0" i="0" baseline="0" dirty="0" smtClean="0"/>
              <a:t> to our </a:t>
            </a:r>
            <a:r>
              <a:rPr lang="en-US" b="0" i="0" baseline="0" dirty="0" err="1" smtClean="0"/>
              <a:t>GUIBuilder</a:t>
            </a:r>
            <a:r>
              <a:rPr lang="en-US" b="0" i="0" baseline="0" dirty="0" smtClean="0"/>
              <a:t>. This is usually done with a switch statement similar to the code below:</a:t>
            </a:r>
          </a:p>
          <a:p>
            <a:pPr marL="228600" indent="-228600" algn="just">
              <a:buFont typeface="+mj-lt"/>
              <a:buNone/>
            </a:pPr>
            <a:endParaRPr lang="en-US" b="0" i="0" baseline="0" dirty="0" smtClean="0"/>
          </a:p>
          <a:p>
            <a:pPr marL="228600" indent="-228600" algn="just">
              <a:buFont typeface="+mj-lt"/>
              <a:buNone/>
            </a:pPr>
            <a:endParaRPr lang="en-US" b="0" i="0" baseline="0" dirty="0" smtClean="0"/>
          </a:p>
          <a:p>
            <a:pPr marL="228600" indent="-228600" algn="just">
              <a:buFont typeface="+mj-lt"/>
              <a:buNone/>
            </a:pPr>
            <a:r>
              <a:rPr lang="en-US" b="0" i="0" baseline="0" dirty="0" smtClean="0"/>
              <a:t>public class Main</a:t>
            </a:r>
          </a:p>
          <a:p>
            <a:pPr marL="228600" indent="-228600" algn="just">
              <a:buFont typeface="+mj-lt"/>
              <a:buNone/>
            </a:pPr>
            <a:r>
              <a:rPr lang="en-US" b="0" i="0" baseline="0" dirty="0" smtClean="0"/>
              <a:t>{</a:t>
            </a:r>
          </a:p>
          <a:p>
            <a:pPr marL="228600" indent="-228600" algn="just">
              <a:buFont typeface="+mj-lt"/>
              <a:buNone/>
            </a:pPr>
            <a:r>
              <a:rPr lang="en-US" b="0" i="0" baseline="0" dirty="0" smtClean="0"/>
              <a:t>	public static void main(String[] args)   </a:t>
            </a:r>
          </a:p>
          <a:p>
            <a:pPr marL="228600" indent="-228600" algn="just">
              <a:buFont typeface="+mj-lt"/>
              <a:buNone/>
            </a:pPr>
            <a:r>
              <a:rPr lang="en-US" b="0" i="0" baseline="0" dirty="0" smtClean="0"/>
              <a:t>	{</a:t>
            </a:r>
          </a:p>
          <a:p>
            <a:pPr marL="228600" indent="-228600" algn="just">
              <a:buFont typeface="+mj-lt"/>
              <a:buNone/>
            </a:pPr>
            <a:r>
              <a:rPr lang="en-US" b="0" i="0" baseline="0" dirty="0" smtClean="0"/>
              <a:t>		</a:t>
            </a:r>
            <a:r>
              <a:rPr lang="en-US" b="0" i="0" baseline="0" dirty="0" err="1" smtClean="0"/>
              <a:t>GUIBuilder</a:t>
            </a:r>
            <a:r>
              <a:rPr lang="en-US" b="0" i="0" baseline="0" dirty="0" smtClean="0"/>
              <a:t> builder = new </a:t>
            </a:r>
            <a:r>
              <a:rPr lang="en-US" b="0" i="0" baseline="0" dirty="0" err="1" smtClean="0"/>
              <a:t>GUIBuilder</a:t>
            </a:r>
            <a:r>
              <a:rPr lang="en-US" b="0" i="0" baseline="0" dirty="0" smtClean="0"/>
              <a:t>();</a:t>
            </a:r>
          </a:p>
          <a:p>
            <a:pPr marL="228600" indent="-228600" algn="just">
              <a:buFont typeface="+mj-lt"/>
              <a:buNone/>
            </a:pPr>
            <a:r>
              <a:rPr lang="en-US" b="0" i="0" baseline="0" dirty="0" smtClean="0"/>
              <a:t>		</a:t>
            </a:r>
            <a:r>
              <a:rPr lang="en-US" b="0" i="0" baseline="0" dirty="0" err="1" smtClean="0"/>
              <a:t>AbstractWidgetFactory</a:t>
            </a:r>
            <a:r>
              <a:rPr lang="en-US" b="0" i="0" baseline="0" dirty="0" smtClean="0"/>
              <a:t> </a:t>
            </a:r>
            <a:r>
              <a:rPr lang="en-US" b="0" i="0" baseline="0" dirty="0" err="1" smtClean="0"/>
              <a:t>widgetFactory</a:t>
            </a:r>
            <a:r>
              <a:rPr lang="en-US" b="0" i="0" baseline="0" dirty="0" smtClean="0"/>
              <a:t> = null;</a:t>
            </a:r>
          </a:p>
          <a:p>
            <a:pPr marL="228600" indent="-228600" algn="just">
              <a:buFont typeface="+mj-lt"/>
              <a:buNone/>
            </a:pPr>
            <a:r>
              <a:rPr lang="en-US" b="0" i="0" baseline="0" dirty="0" smtClean="0"/>
              <a:t>		//check what platform we're on </a:t>
            </a:r>
          </a:p>
          <a:p>
            <a:pPr marL="228600" indent="-228600" algn="just">
              <a:buFont typeface="+mj-lt"/>
              <a:buNone/>
            </a:pPr>
            <a:r>
              <a:rPr lang="en-US" b="0" i="0" baseline="0" dirty="0" smtClean="0"/>
              <a:t>		if(</a:t>
            </a:r>
            <a:r>
              <a:rPr lang="en-US" b="0" i="0" baseline="0" dirty="0" err="1" smtClean="0"/>
              <a:t>Platform.currentPlatform</a:t>
            </a:r>
            <a:r>
              <a:rPr lang="en-US" b="0" i="0" baseline="0" dirty="0" smtClean="0"/>
              <a:t>()=="MACOSX")</a:t>
            </a:r>
          </a:p>
          <a:p>
            <a:pPr marL="228600" indent="-228600" algn="just">
              <a:buFont typeface="+mj-lt"/>
              <a:buNone/>
            </a:pPr>
            <a:r>
              <a:rPr lang="en-US" b="0" i="0" baseline="0" dirty="0" smtClean="0"/>
              <a:t>		{</a:t>
            </a:r>
          </a:p>
          <a:p>
            <a:pPr marL="228600" indent="-228600" algn="just">
              <a:buFont typeface="+mj-lt"/>
              <a:buNone/>
            </a:pPr>
            <a:r>
              <a:rPr lang="en-US" b="0" i="0" baseline="0" dirty="0" smtClean="0"/>
              <a:t>			</a:t>
            </a:r>
            <a:r>
              <a:rPr lang="en-US" b="0" i="0" baseline="0" dirty="0" err="1" smtClean="0"/>
              <a:t>widgetFactory</a:t>
            </a:r>
            <a:r>
              <a:rPr lang="en-US" b="0" i="0" baseline="0" dirty="0" smtClean="0"/>
              <a:t>  = new </a:t>
            </a:r>
            <a:r>
              <a:rPr lang="en-US" b="0" i="0" baseline="0" dirty="0" err="1" smtClean="0"/>
              <a:t>MacOSXWidgetFactory</a:t>
            </a:r>
            <a:r>
              <a:rPr lang="en-US" b="0" i="0" baseline="0" dirty="0" smtClean="0"/>
              <a:t>();</a:t>
            </a:r>
          </a:p>
          <a:p>
            <a:pPr marL="228600" indent="-228600" algn="just">
              <a:buFont typeface="+mj-lt"/>
              <a:buNone/>
            </a:pPr>
            <a:r>
              <a:rPr lang="en-US" b="0" i="0" baseline="0" dirty="0" smtClean="0"/>
              <a:t>		}</a:t>
            </a:r>
          </a:p>
          <a:p>
            <a:pPr marL="228600" indent="-228600" algn="just">
              <a:buFont typeface="+mj-lt"/>
              <a:buNone/>
            </a:pPr>
            <a:r>
              <a:rPr lang="en-US" b="0" i="0" baseline="0" dirty="0" smtClean="0"/>
              <a:t>		else</a:t>
            </a:r>
          </a:p>
          <a:p>
            <a:pPr marL="228600" indent="-228600" algn="just">
              <a:buFont typeface="+mj-lt"/>
              <a:buNone/>
            </a:pPr>
            <a:r>
              <a:rPr lang="en-US" b="0" i="0" baseline="0" dirty="0" smtClean="0"/>
              <a:t>		{</a:t>
            </a:r>
          </a:p>
          <a:p>
            <a:pPr marL="228600" indent="-228600" algn="just">
              <a:buFont typeface="+mj-lt"/>
              <a:buNone/>
            </a:pPr>
            <a:r>
              <a:rPr lang="en-US" b="0" i="0" baseline="0" dirty="0" smtClean="0"/>
              <a:t>			</a:t>
            </a:r>
            <a:r>
              <a:rPr lang="en-US" b="0" i="0" baseline="0" dirty="0" err="1" smtClean="0"/>
              <a:t>widgetFactory</a:t>
            </a:r>
            <a:r>
              <a:rPr lang="en-US" b="0" i="0" baseline="0" dirty="0" smtClean="0"/>
              <a:t>  = new </a:t>
            </a:r>
            <a:r>
              <a:rPr lang="en-US" b="0" i="0" baseline="0" dirty="0" err="1" smtClean="0"/>
              <a:t>MsWindowsWidgetFactory</a:t>
            </a:r>
            <a:r>
              <a:rPr lang="en-US" b="0" i="0" baseline="0" dirty="0" smtClean="0"/>
              <a:t>();</a:t>
            </a:r>
          </a:p>
          <a:p>
            <a:pPr marL="228600" indent="-228600" algn="just">
              <a:buFont typeface="+mj-lt"/>
              <a:buNone/>
            </a:pPr>
            <a:r>
              <a:rPr lang="en-US" b="0" i="0" baseline="0" dirty="0" smtClean="0"/>
              <a:t>		}</a:t>
            </a:r>
          </a:p>
          <a:p>
            <a:pPr marL="228600" indent="-228600" algn="just">
              <a:buFont typeface="+mj-lt"/>
              <a:buNone/>
            </a:pPr>
            <a:r>
              <a:rPr lang="en-US" b="0" i="0" baseline="0" dirty="0" smtClean="0"/>
              <a:t>		</a:t>
            </a:r>
            <a:r>
              <a:rPr lang="en-US" b="0" i="0" baseline="0" dirty="0" err="1" smtClean="0"/>
              <a:t>builder.buildWindow</a:t>
            </a:r>
            <a:r>
              <a:rPr lang="en-US" b="0" i="0" baseline="0" dirty="0" smtClean="0"/>
              <a:t>(</a:t>
            </a:r>
            <a:r>
              <a:rPr lang="en-US" b="0" i="0" baseline="0" dirty="0" err="1" smtClean="0"/>
              <a:t>widgetFactory</a:t>
            </a:r>
            <a:r>
              <a:rPr lang="en-US" b="0" i="0" baseline="0" dirty="0" smtClean="0"/>
              <a:t>); </a:t>
            </a:r>
          </a:p>
          <a:p>
            <a:pPr marL="228600" indent="-228600" algn="just">
              <a:buFont typeface="+mj-lt"/>
              <a:buNone/>
            </a:pPr>
            <a:r>
              <a:rPr lang="en-US" b="0" i="0" baseline="0" dirty="0" smtClean="0"/>
              <a:t>	}</a:t>
            </a:r>
          </a:p>
          <a:p>
            <a:pPr marL="228600" indent="-228600" algn="just">
              <a:buFont typeface="+mj-lt"/>
              <a:buNone/>
            </a:pPr>
            <a:r>
              <a:rPr lang="en-US" b="0" i="0" baseline="0" dirty="0" smtClean="0"/>
              <a:t>}</a:t>
            </a:r>
          </a:p>
          <a:p>
            <a:pPr marL="228600" indent="-228600" algn="just">
              <a:buFont typeface="+mj-lt"/>
              <a:buNone/>
            </a:pPr>
            <a:endParaRPr lang="en-US" b="1" i="0" baseline="0" dirty="0" smtClean="0"/>
          </a:p>
          <a:p>
            <a:pPr marL="228600" indent="-228600" algn="just">
              <a:buFont typeface="+mj-lt"/>
              <a:buNone/>
            </a:pPr>
            <a:r>
              <a:rPr lang="en-US" b="1" i="0" baseline="0" dirty="0" smtClean="0"/>
              <a:t>Known Uses:</a:t>
            </a:r>
          </a:p>
          <a:p>
            <a:pPr marL="228600" indent="-228600" algn="just">
              <a:buFont typeface="+mj-lt"/>
              <a:buAutoNum type="arabicParenR"/>
            </a:pPr>
            <a:r>
              <a:rPr lang="en-US" b="0" i="0" baseline="0" dirty="0" err="1" smtClean="0"/>
              <a:t>InterViews</a:t>
            </a:r>
            <a:r>
              <a:rPr lang="en-US" b="0" i="0" baseline="0" dirty="0" smtClean="0"/>
              <a:t> uses the “kit” suffix to denote </a:t>
            </a:r>
            <a:r>
              <a:rPr lang="en-US" b="0" i="0" baseline="0" dirty="0" err="1" smtClean="0"/>
              <a:t>AbstractFactory</a:t>
            </a:r>
            <a:r>
              <a:rPr lang="en-US" b="0" i="0" baseline="0" dirty="0" smtClean="0"/>
              <a:t> classes. It defines </a:t>
            </a:r>
            <a:r>
              <a:rPr lang="en-US" b="0" i="0" baseline="0" dirty="0" err="1" smtClean="0"/>
              <a:t>WidgetKit</a:t>
            </a:r>
            <a:r>
              <a:rPr lang="en-US" b="0" i="0" baseline="0" dirty="0" smtClean="0"/>
              <a:t> and </a:t>
            </a:r>
            <a:r>
              <a:rPr lang="en-US" b="0" i="0" baseline="0" dirty="0" err="1" smtClean="0"/>
              <a:t>DialogKit</a:t>
            </a:r>
            <a:r>
              <a:rPr lang="en-US" b="0" i="0" baseline="0" dirty="0" smtClean="0"/>
              <a:t> abstract factories to generate user interface objects.</a:t>
            </a:r>
          </a:p>
          <a:p>
            <a:pPr marL="228600" indent="-228600" algn="just">
              <a:buFont typeface="+mj-lt"/>
              <a:buAutoNum type="arabicParenR"/>
            </a:pPr>
            <a:r>
              <a:rPr lang="en-US" b="0" i="0" baseline="0" dirty="0" smtClean="0"/>
              <a:t>ET++ uses the Abstract Factory pattern to achieve portability across different window systems.</a:t>
            </a:r>
          </a:p>
          <a:p>
            <a:pPr marL="228600" indent="-228600" algn="just">
              <a:buFont typeface="+mj-lt"/>
              <a:buNone/>
            </a:pPr>
            <a:endParaRPr lang="en-US" b="0" i="0" baseline="0" dirty="0" smtClean="0"/>
          </a:p>
          <a:p>
            <a:pPr marL="228600" indent="-228600" algn="just">
              <a:buFont typeface="+mj-lt"/>
              <a:buNone/>
            </a:pPr>
            <a:r>
              <a:rPr lang="en-US" b="1" i="0" baseline="0" dirty="0" smtClean="0"/>
              <a:t>Related Patterns:</a:t>
            </a:r>
          </a:p>
          <a:p>
            <a:pPr marL="228600" indent="-228600" algn="just">
              <a:buFont typeface="+mj-lt"/>
              <a:buNone/>
            </a:pPr>
            <a:r>
              <a:rPr lang="en-US" b="0" i="0" baseline="0" dirty="0" err="1" smtClean="0"/>
              <a:t>AbstractFactory</a:t>
            </a:r>
            <a:r>
              <a:rPr lang="en-US" b="0" i="0" baseline="0" dirty="0" smtClean="0"/>
              <a:t> classes are often implemented with factory methods but they can also be implemented using Prototype. A concrete factory is often a Singleton.</a:t>
            </a:r>
          </a:p>
          <a:p>
            <a:pPr marL="228600" indent="-228600" algn="just">
              <a:buFont typeface="+mj-lt"/>
              <a:buNone/>
            </a:pPr>
            <a:endParaRPr lang="en-US" b="0" i="0" baseline="0" dirty="0" smtClean="0"/>
          </a:p>
          <a:p>
            <a:pPr marL="228600" indent="-228600" algn="just">
              <a:buFont typeface="+mj-lt"/>
              <a:buNone/>
            </a:pPr>
            <a:r>
              <a:rPr lang="en-US" b="0" i="0" baseline="0" dirty="0" smtClean="0"/>
              <a:t>Example Abstract Factory classes in java API:</a:t>
            </a:r>
          </a:p>
          <a:p>
            <a:pPr marL="228600" indent="-228600" algn="just">
              <a:buFont typeface="+mj-lt"/>
              <a:buNone/>
            </a:pPr>
            <a:r>
              <a:rPr lang="en-US" b="0" i="0" baseline="0" dirty="0" err="1" smtClean="0"/>
              <a:t>javax.xml.parsers.DocumentBuilderFactory</a:t>
            </a:r>
            <a:endParaRPr lang="en-US" b="0" i="0" baseline="0" dirty="0" smtClean="0"/>
          </a:p>
          <a:p>
            <a:pPr marL="228600" indent="-228600" algn="just">
              <a:buFont typeface="+mj-lt"/>
              <a:buNone/>
            </a:pPr>
            <a:r>
              <a:rPr lang="en-US" b="0" i="0" baseline="0" dirty="0" err="1" smtClean="0"/>
              <a:t>javax.xml.transform.TransformerFactory</a:t>
            </a:r>
            <a:endParaRPr lang="en-US" b="0" i="0" baseline="0" dirty="0" smtClean="0"/>
          </a:p>
          <a:p>
            <a:pPr marL="228600" indent="-228600" algn="just">
              <a:buFont typeface="+mj-lt"/>
              <a:buNone/>
            </a:pPr>
            <a:r>
              <a:rPr lang="en-US" b="0" i="0" baseline="0" dirty="0" err="1" smtClean="0"/>
              <a:t>javax.xml.xpath.XPathFactory</a:t>
            </a:r>
            <a:endParaRPr lang="en-US" b="0" i="0" baseline="0" dirty="0" smtClean="0"/>
          </a:p>
        </p:txBody>
      </p:sp>
      <p:sp>
        <p:nvSpPr>
          <p:cNvPr id="4" name="Slide Number Placeholder 3"/>
          <p:cNvSpPr>
            <a:spLocks noGrp="1"/>
          </p:cNvSpPr>
          <p:nvPr>
            <p:ph type="sldNum" sz="quarter" idx="10"/>
          </p:nvPr>
        </p:nvSpPr>
        <p:spPr/>
        <p:txBody>
          <a:bodyPr/>
          <a:lstStyle/>
          <a:p>
            <a:fld id="{52F88800-C166-4BF5-BAA9-4CA2D843655A}" type="slidenum">
              <a:rPr lang="en-US" smtClean="0"/>
              <a:pPr/>
              <a:t>61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The purpose of the </a:t>
            </a:r>
            <a:r>
              <a:rPr lang="en-US" i="1" dirty="0" smtClean="0"/>
              <a:t>Abstract</a:t>
            </a:r>
            <a:r>
              <a:rPr lang="en-US" dirty="0" smtClean="0"/>
              <a:t> </a:t>
            </a:r>
            <a:r>
              <a:rPr lang="en-US" i="1" dirty="0" smtClean="0"/>
              <a:t>Factory </a:t>
            </a:r>
            <a:r>
              <a:rPr lang="en-US" dirty="0" smtClean="0"/>
              <a:t>is to provide an interface for creating families of related objects, without specifying concrete classes. This pattern is found in the sheet metal stamping equipment used in the manufacture of Japanese automobiles. The stamping equipment is an </a:t>
            </a:r>
            <a:r>
              <a:rPr lang="en-US" i="1" dirty="0" smtClean="0"/>
              <a:t>Abstract Factory</a:t>
            </a:r>
            <a:r>
              <a:rPr lang="en-US" dirty="0" smtClean="0"/>
              <a:t> which creates auto body parts. The same machinery is used to stamp right hand doors, left hand doors, right front fenders, left front fenders, hoods etc. for different models of cars. Through the use of rollers to change the stamping dies, the concrete classes produced by the machinery can be changed within three minutes.</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62</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65</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74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77</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78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en-US" dirty="0" smtClean="0"/>
              <a:t>The</a:t>
            </a:r>
            <a:r>
              <a:rPr lang="en-US" baseline="0" dirty="0" smtClean="0"/>
              <a:t> Model/View/Controller set of classes are used to build user interfaces in Smalltalk-80. MVC consists of three kinds of objects. Model is the application object. View is the representation of the model and the Controller specifies how the user interface (View) reacts to the user input. Before MVC, these three objects (Model, View and Controller) used to be coupled together.</a:t>
            </a:r>
          </a:p>
          <a:p>
            <a:pPr algn="just"/>
            <a:endParaRPr lang="en-US" baseline="0" dirty="0" smtClean="0"/>
          </a:p>
          <a:p>
            <a:pPr algn="just"/>
            <a:r>
              <a:rPr lang="en-US" baseline="0" dirty="0" smtClean="0"/>
              <a:t>MVC decouples model and view objects using the subscribe/notify protocol. Whenever the data in the model changes, it has to notify the associated views. In response, each view gets a chance to update itself. This allows add or create views on a model without changing the model itself. In the figure we can see three views: a table display, a bar chart and a pie chart associated with the same model. When the data in the model changes, the views are updated accordingly. This design that decouples views from models can be applied in a more general problem context like: decoupling objects where a change in one object causes change in all other associated objects. Such design pattern is the observer pattern.</a:t>
            </a:r>
          </a:p>
          <a:p>
            <a:pPr algn="just"/>
            <a:endParaRPr lang="en-US" baseline="0" dirty="0" smtClean="0"/>
          </a:p>
          <a:p>
            <a:pPr algn="just"/>
            <a:r>
              <a:rPr lang="en-US" baseline="0" dirty="0" smtClean="0"/>
              <a:t>Another feature of MVC is, views can be nested. For example, a control panel can contain a set of buttons as a button view along with </a:t>
            </a:r>
            <a:r>
              <a:rPr lang="en-US" baseline="0" smtClean="0"/>
              <a:t>other controls </a:t>
            </a:r>
            <a:r>
              <a:rPr lang="en-US" baseline="0" dirty="0" smtClean="0"/>
              <a:t>which are nested inside the main container view. In Smalltalk, nested views are supported by the class </a:t>
            </a:r>
            <a:r>
              <a:rPr lang="en-US" baseline="0" dirty="0" err="1" smtClean="0"/>
              <a:t>CompositeView</a:t>
            </a:r>
            <a:r>
              <a:rPr lang="en-US" baseline="0" dirty="0" smtClean="0"/>
              <a:t> which is a sub class of the View class. This design can be applied in a more general context like: to group a set of objects and that group can be treated as an individual object. This general design is described as the composite pattern.</a:t>
            </a:r>
          </a:p>
          <a:p>
            <a:pPr algn="just"/>
            <a:endParaRPr lang="en-US" baseline="0" dirty="0" smtClean="0"/>
          </a:p>
          <a:p>
            <a:pPr algn="just"/>
            <a:r>
              <a:rPr lang="en-US" baseline="0" dirty="0" smtClean="0"/>
              <a:t>MVC also lets us change how the view responds based on the user input. This is achieved through controller classes in Smalltalk. For example, we might want the view to respond based on key strokes or through mouse movement on the user interface. It is even possible to change a view’s controller at run time. This design can be applied in a general context: where you have several variants of an algorithm and you want to apply a single algorithm either statically or dynamically. This View-Controller relationship is an example of Strategy pattern. A strategy is an object which represents an algorithm.</a:t>
            </a:r>
          </a:p>
          <a:p>
            <a:pPr algn="just"/>
            <a:endParaRPr lang="en-US" baseline="0" dirty="0" smtClean="0"/>
          </a:p>
          <a:p>
            <a:pPr algn="just"/>
            <a:r>
              <a:rPr lang="en-US" baseline="0" dirty="0" smtClean="0"/>
              <a:t>These three patterns: Observer, Composite and Strategy specify the main relationships in MVC although there are other design patterns like Factory Method and Decorator.</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13</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a:r>
              <a:rPr lang="en-US" b="1" dirty="0" smtClean="0"/>
              <a:t>Intent:</a:t>
            </a:r>
          </a:p>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Defines an interface for creating an object, but lets subclasses decide which class to instantiate. Factory Method lets a class defer instantiation to subclasses.</a:t>
            </a:r>
          </a:p>
          <a:p>
            <a:pPr algn="just"/>
            <a:endParaRPr lang="en-US" b="0" dirty="0" smtClean="0"/>
          </a:p>
          <a:p>
            <a:pPr algn="just"/>
            <a:r>
              <a:rPr lang="en-US" b="1" dirty="0" smtClean="0"/>
              <a:t>Also Known As:</a:t>
            </a:r>
          </a:p>
          <a:p>
            <a:pPr algn="just"/>
            <a:r>
              <a:rPr lang="en-US" b="0" dirty="0" smtClean="0"/>
              <a:t>Virtual</a:t>
            </a:r>
            <a:r>
              <a:rPr lang="en-US" b="0" baseline="0" dirty="0" smtClean="0"/>
              <a:t> Constructor</a:t>
            </a:r>
          </a:p>
          <a:p>
            <a:pPr algn="just"/>
            <a:endParaRPr lang="en-US" b="0" baseline="0" dirty="0" smtClean="0"/>
          </a:p>
          <a:p>
            <a:pPr algn="just"/>
            <a:r>
              <a:rPr lang="en-US" b="1" baseline="0" dirty="0" smtClean="0"/>
              <a:t>Motivation:</a:t>
            </a:r>
          </a:p>
          <a:p>
            <a:pPr algn="just"/>
            <a:r>
              <a:rPr lang="en-US" dirty="0" smtClean="0"/>
              <a:t>Take into consideration a framework for desktop applications. Such applications are meant to work with documents. A framework for desktop applications contains definitions for operations such as opening, creating and saving a document. The basic classes are abstract ones, named Application and Document, their clients having to create subclasses from them in order to define their own applications. For generating a drawing application, for example, they need to define the </a:t>
            </a:r>
            <a:r>
              <a:rPr lang="en-US" dirty="0" err="1" smtClean="0"/>
              <a:t>DrawingApplication</a:t>
            </a:r>
            <a:r>
              <a:rPr lang="en-US" dirty="0" smtClean="0"/>
              <a:t> and </a:t>
            </a:r>
            <a:r>
              <a:rPr lang="en-US" dirty="0" err="1" smtClean="0"/>
              <a:t>DrawingDocument</a:t>
            </a:r>
            <a:r>
              <a:rPr lang="en-US" dirty="0" smtClean="0"/>
              <a:t> classes. The Application class has the task of managing the documents, taking action at the request of the client (for example, when the user selects the open or save command form the menu).</a:t>
            </a:r>
          </a:p>
          <a:p>
            <a:pPr algn="just"/>
            <a:endParaRPr lang="en-US" dirty="0" smtClean="0"/>
          </a:p>
          <a:p>
            <a:pPr algn="just"/>
            <a:r>
              <a:rPr lang="en-US" dirty="0" smtClean="0"/>
              <a:t>Because the Document class that needs to be instantiated is specific to the application, the Application class does not know it in advance, so it doesn't know what to instantiate, but it does know when to instantiate it. The framework needs to instantiate a certain class, but it only knows abstract classes that can't be instantiated.</a:t>
            </a:r>
          </a:p>
          <a:p>
            <a:pPr algn="just"/>
            <a:endParaRPr lang="en-US" dirty="0" smtClean="0"/>
          </a:p>
          <a:p>
            <a:pPr algn="just"/>
            <a:r>
              <a:rPr lang="en-US" dirty="0" smtClean="0"/>
              <a:t>The Factory Method design pattern solves the problem by putting all the information related to the class that needs to be instantiated into an object and using them outside the framework, as you can see below:</a:t>
            </a:r>
          </a:p>
          <a:p>
            <a:pPr algn="just"/>
            <a:endParaRPr lang="en-US" dirty="0" smtClean="0"/>
          </a:p>
          <a:p>
            <a:pPr algn="just"/>
            <a:r>
              <a:rPr lang="en-US" b="1" dirty="0" smtClean="0"/>
              <a:t>Applicability:</a:t>
            </a:r>
          </a:p>
          <a:p>
            <a:pPr marL="228600" indent="-228600" algn="just">
              <a:buFont typeface="+mj-lt"/>
              <a:buAutoNum type="arabicPeriod"/>
            </a:pPr>
            <a:r>
              <a:rPr lang="en-US" b="0" dirty="0" smtClean="0"/>
              <a:t>A</a:t>
            </a:r>
            <a:r>
              <a:rPr lang="en-US" b="0" baseline="0" dirty="0" smtClean="0"/>
              <a:t> class can’t anticipate the class of objects it must create.</a:t>
            </a:r>
          </a:p>
          <a:p>
            <a:pPr marL="228600" indent="-228600" algn="just">
              <a:buFont typeface="+mj-lt"/>
              <a:buAutoNum type="arabicPeriod"/>
            </a:pPr>
            <a:r>
              <a:rPr lang="en-US" b="0" baseline="0" dirty="0" smtClean="0"/>
              <a:t>A class wants its sub classes to specify the objects it creates.</a:t>
            </a:r>
          </a:p>
          <a:p>
            <a:pPr marL="228600" indent="-228600" algn="just">
              <a:buFont typeface="+mj-lt"/>
              <a:buAutoNum type="arabicPeriod"/>
            </a:pPr>
            <a:r>
              <a:rPr lang="en-US" b="0" baseline="0" dirty="0" smtClean="0"/>
              <a:t>Classes delegate responsibility to one of several helper subclasses.</a:t>
            </a:r>
          </a:p>
          <a:p>
            <a:pPr marL="228600" indent="-228600" algn="just">
              <a:buFont typeface="+mj-lt"/>
              <a:buNone/>
            </a:pPr>
            <a:endParaRPr lang="en-US" b="0" baseline="0" dirty="0" smtClean="0"/>
          </a:p>
          <a:p>
            <a:pPr marL="228600" indent="-228600" algn="just">
              <a:buFont typeface="+mj-lt"/>
              <a:buNone/>
            </a:pPr>
            <a:r>
              <a:rPr lang="en-US" b="1" baseline="0" dirty="0" smtClean="0"/>
              <a:t>Structure:</a:t>
            </a:r>
          </a:p>
          <a:p>
            <a:pPr marL="228600" indent="-228600" algn="just">
              <a:buFont typeface="+mj-lt"/>
              <a:buNone/>
            </a:pPr>
            <a:endParaRPr lang="en-US" b="1" baseline="0" dirty="0" smtClean="0"/>
          </a:p>
          <a:p>
            <a:pPr marL="228600" indent="-228600" algn="just">
              <a:buFont typeface="+mj-lt"/>
              <a:buNone/>
            </a:pPr>
            <a:endParaRPr lang="en-US" b="1" baseline="0" dirty="0" smtClean="0"/>
          </a:p>
          <a:p>
            <a:pPr marL="228600" indent="-228600" algn="just">
              <a:buFont typeface="+mj-lt"/>
              <a:buNone/>
            </a:pPr>
            <a:r>
              <a:rPr lang="en-US" b="1" baseline="0" dirty="0" smtClean="0"/>
              <a:t>Participants:</a:t>
            </a:r>
          </a:p>
          <a:p>
            <a:pPr marL="228600" indent="-228600" algn="just">
              <a:buFont typeface="+mj-lt"/>
              <a:buNone/>
            </a:pPr>
            <a:r>
              <a:rPr lang="en-US" b="0" baseline="0" dirty="0" smtClean="0"/>
              <a:t>The classes that take part in Factory Method pattern are:</a:t>
            </a:r>
          </a:p>
          <a:p>
            <a:pPr marL="228600" indent="-228600" algn="just">
              <a:buFont typeface="+mj-lt"/>
              <a:buNone/>
            </a:pPr>
            <a:r>
              <a:rPr lang="en-US" b="0" i="1" baseline="0" dirty="0" smtClean="0"/>
              <a:t>Product: </a:t>
            </a:r>
            <a:r>
              <a:rPr lang="en-US" b="0" baseline="0" dirty="0" smtClean="0"/>
              <a:t>Defines the interface of objects the factory method creates.</a:t>
            </a:r>
          </a:p>
          <a:p>
            <a:pPr marL="228600" indent="-228600" algn="just">
              <a:buFont typeface="+mj-lt"/>
              <a:buNone/>
            </a:pPr>
            <a:r>
              <a:rPr lang="en-US" b="0" i="1" baseline="0" dirty="0" err="1" smtClean="0"/>
              <a:t>ConcreteProduct</a:t>
            </a:r>
            <a:r>
              <a:rPr lang="en-US" b="0" i="1" baseline="0" dirty="0" smtClean="0"/>
              <a:t>: </a:t>
            </a:r>
            <a:r>
              <a:rPr lang="en-US" b="0" baseline="0" dirty="0" smtClean="0"/>
              <a:t>Implements the </a:t>
            </a:r>
            <a:r>
              <a:rPr lang="en-US" b="0" i="1" baseline="0" dirty="0" smtClean="0"/>
              <a:t>Product</a:t>
            </a:r>
            <a:r>
              <a:rPr lang="en-US" b="0" baseline="0" dirty="0" smtClean="0"/>
              <a:t> interface.</a:t>
            </a:r>
          </a:p>
          <a:p>
            <a:pPr marL="228600" indent="-228600" algn="just">
              <a:buFont typeface="+mj-lt"/>
              <a:buNone/>
            </a:pPr>
            <a:r>
              <a:rPr lang="en-US" b="0" i="1" baseline="0" dirty="0" smtClean="0"/>
              <a:t>Creator: </a:t>
            </a:r>
            <a:r>
              <a:rPr lang="en-US" b="0" baseline="0" dirty="0" smtClean="0"/>
              <a:t>Declares the factory method, which returns an object of the type </a:t>
            </a:r>
            <a:r>
              <a:rPr lang="en-US" b="0" i="1" baseline="0" dirty="0" smtClean="0"/>
              <a:t>Product</a:t>
            </a:r>
            <a:r>
              <a:rPr lang="en-US" b="0" baseline="0" dirty="0" smtClean="0"/>
              <a:t>. Creator may also provide a default implementation of the factory method which returns a default </a:t>
            </a:r>
            <a:r>
              <a:rPr lang="en-US" b="0" i="1" baseline="0" dirty="0" err="1" smtClean="0"/>
              <a:t>ConcreteProduct</a:t>
            </a:r>
            <a:r>
              <a:rPr lang="en-US" b="0" baseline="0" dirty="0" smtClean="0"/>
              <a:t> object.</a:t>
            </a:r>
          </a:p>
          <a:p>
            <a:pPr marL="228600" indent="-228600" algn="just">
              <a:buFont typeface="+mj-lt"/>
              <a:buNone/>
            </a:pPr>
            <a:r>
              <a:rPr lang="en-US" b="0" i="1" baseline="0" dirty="0" err="1" smtClean="0"/>
              <a:t>ConcreteCreator</a:t>
            </a:r>
            <a:r>
              <a:rPr lang="en-US" b="0" i="1" baseline="0" dirty="0" smtClean="0"/>
              <a:t>: </a:t>
            </a:r>
            <a:r>
              <a:rPr lang="en-US" b="0" baseline="0" dirty="0" smtClean="0"/>
              <a:t>Overrides the factory method to return an instance of a </a:t>
            </a:r>
            <a:r>
              <a:rPr lang="en-US" b="0" i="1" baseline="0" dirty="0" err="1" smtClean="0"/>
              <a:t>ConcreteProduct</a:t>
            </a:r>
            <a:r>
              <a:rPr lang="en-US" b="0" baseline="0" dirty="0" smtClean="0"/>
              <a:t>.</a:t>
            </a:r>
          </a:p>
          <a:p>
            <a:pPr marL="228600" indent="-228600" algn="just">
              <a:buFont typeface="+mj-lt"/>
              <a:buNone/>
            </a:pPr>
            <a:endParaRPr lang="en-US" b="0" baseline="0" dirty="0" smtClean="0"/>
          </a:p>
          <a:p>
            <a:pPr marL="228600" indent="-228600" algn="just">
              <a:buFont typeface="+mj-lt"/>
              <a:buNone/>
            </a:pPr>
            <a:r>
              <a:rPr lang="en-US" b="1" baseline="0" dirty="0" smtClean="0"/>
              <a:t>Collaborations:</a:t>
            </a:r>
          </a:p>
          <a:p>
            <a:pPr marL="228600" indent="-228600" algn="just">
              <a:buFont typeface="+mj-lt"/>
              <a:buNone/>
            </a:pPr>
            <a:r>
              <a:rPr lang="en-US" b="0" baseline="0" dirty="0" smtClean="0"/>
              <a:t>Creator relies on its subclasses to provide an implementation for the factory method so that it returns an instance of the appropriate </a:t>
            </a:r>
            <a:r>
              <a:rPr lang="en-US" b="0" i="1" baseline="0" dirty="0" err="1" smtClean="0"/>
              <a:t>ConcreteProduct</a:t>
            </a:r>
            <a:r>
              <a:rPr lang="en-US" b="0" baseline="0" dirty="0" smtClean="0"/>
              <a:t> class.</a:t>
            </a:r>
          </a:p>
          <a:p>
            <a:pPr marL="228600" indent="-228600" algn="just">
              <a:buFont typeface="+mj-lt"/>
              <a:buNone/>
            </a:pPr>
            <a:endParaRPr lang="en-US" b="0" baseline="0" dirty="0" smtClean="0"/>
          </a:p>
          <a:p>
            <a:pPr marL="228600" indent="-228600" algn="just">
              <a:buFont typeface="+mj-lt"/>
              <a:buNone/>
            </a:pPr>
            <a:r>
              <a:rPr lang="en-US" b="1" baseline="0" dirty="0" smtClean="0"/>
              <a:t>Consequences:</a:t>
            </a:r>
          </a:p>
          <a:p>
            <a:pPr marL="228600" indent="-228600" algn="just">
              <a:buFont typeface="+mj-lt"/>
              <a:buNone/>
            </a:pPr>
            <a:r>
              <a:rPr lang="en-US" b="0" baseline="0" dirty="0" smtClean="0"/>
              <a:t>The benefits and drawbacks of factory method pattern are as follows:</a:t>
            </a:r>
          </a:p>
          <a:p>
            <a:pPr marL="228600" indent="-228600" algn="just">
              <a:buFont typeface="Arial" pitchFamily="34" charset="0"/>
              <a:buChar char="•"/>
            </a:pPr>
            <a:r>
              <a:rPr lang="en-US" dirty="0" smtClean="0"/>
              <a:t>The main reason for which the factory pattern is used is that it introduces a separation between the application and a family of classes (it introduces weak coupling instead of tight coupling hiding concrete classes from the application). It provides a simple way of extending the family of products with minor changes in application code.</a:t>
            </a:r>
          </a:p>
          <a:p>
            <a:pPr marL="228600" indent="-228600" algn="just">
              <a:buFont typeface="Arial" pitchFamily="34" charset="0"/>
              <a:buChar char="•"/>
            </a:pPr>
            <a:r>
              <a:rPr lang="en-US" dirty="0" smtClean="0"/>
              <a:t>It provides customization hooks. When the objects are created directly inside the class it's hard to replace them by objects which extend their functionality. If a factory is used instead to create a family of objects the customized objects can easily replace the original objects, configuring the factory to create them.</a:t>
            </a:r>
          </a:p>
          <a:p>
            <a:pPr marL="228600" indent="-228600" algn="just">
              <a:buFont typeface="Arial" pitchFamily="34" charset="0"/>
              <a:buChar char="•"/>
            </a:pPr>
            <a:r>
              <a:rPr lang="en-US" dirty="0" smtClean="0"/>
              <a:t>The factory has to be used for a family of objects. If the classes doesn't extend common base class or interface they can not be used in a factory design template.</a:t>
            </a:r>
          </a:p>
          <a:p>
            <a:pPr marL="228600" indent="-228600" algn="just">
              <a:buFont typeface="Arial" pitchFamily="34" charset="0"/>
              <a:buNone/>
            </a:pPr>
            <a:endParaRPr lang="en-US" b="0" baseline="0" dirty="0" smtClean="0"/>
          </a:p>
          <a:p>
            <a:pPr marL="228600" indent="-228600" algn="just">
              <a:buFont typeface="Arial" pitchFamily="34" charset="0"/>
              <a:buNone/>
            </a:pPr>
            <a:r>
              <a:rPr lang="en-US" b="1" baseline="0" dirty="0" smtClean="0"/>
              <a:t>Implementation:</a:t>
            </a:r>
          </a:p>
          <a:p>
            <a:pPr marL="228600" indent="-228600" algn="just">
              <a:buFont typeface="Arial" pitchFamily="34" charset="0"/>
              <a:buNone/>
            </a:pPr>
            <a:r>
              <a:rPr lang="en-US" dirty="0" smtClean="0"/>
              <a:t>All concrete products are subclasses of the Product class, so all of them have the same basic implementation, at some extent. The Creator class specifies all standard and generic behavior of the products and when a new product is needed, it sends the creation details that are supplied by the client to the </a:t>
            </a:r>
            <a:r>
              <a:rPr lang="en-US" dirty="0" err="1" smtClean="0"/>
              <a:t>ConcreteCreator</a:t>
            </a:r>
            <a:r>
              <a:rPr lang="en-US" dirty="0" smtClean="0"/>
              <a:t>. Having this diagram in mind, it is easy for us now to produce the code related to it. Here is how the implementation of the classic Factory method should look:</a:t>
            </a:r>
          </a:p>
          <a:p>
            <a:pPr marL="228600" indent="-228600" algn="just">
              <a:buFont typeface="Arial" pitchFamily="34" charset="0"/>
              <a:buNone/>
            </a:pPr>
            <a:endParaRPr lang="en-US" b="0" baseline="0" dirty="0" smtClean="0"/>
          </a:p>
          <a:p>
            <a:pPr marL="228600" indent="-228600" algn="just">
              <a:buFont typeface="Arial" pitchFamily="34" charset="0"/>
              <a:buNone/>
            </a:pPr>
            <a:r>
              <a:rPr lang="en-US" b="0" baseline="0" dirty="0" smtClean="0"/>
              <a:t>public interface Product {  }</a:t>
            </a:r>
          </a:p>
          <a:p>
            <a:pPr marL="228600" indent="-228600" algn="just">
              <a:buFont typeface="Arial" pitchFamily="34" charset="0"/>
              <a:buNone/>
            </a:pPr>
            <a:endParaRPr lang="en-US" b="0" baseline="0" dirty="0" smtClean="0"/>
          </a:p>
          <a:p>
            <a:pPr marL="228600" indent="-228600" algn="just">
              <a:buFont typeface="Arial" pitchFamily="34" charset="0"/>
              <a:buNone/>
            </a:pPr>
            <a:r>
              <a:rPr lang="en-US" b="0" baseline="0" dirty="0" smtClean="0"/>
              <a:t>public class </a:t>
            </a:r>
            <a:r>
              <a:rPr lang="en-US" b="0" baseline="0" dirty="0" err="1" smtClean="0"/>
              <a:t>ConcreteProduct</a:t>
            </a:r>
            <a:r>
              <a:rPr lang="en-US" b="0" baseline="0" dirty="0" smtClean="0"/>
              <a:t> implements Product {  }</a:t>
            </a:r>
          </a:p>
          <a:p>
            <a:pPr marL="228600" indent="-228600" algn="just">
              <a:buFont typeface="Arial" pitchFamily="34" charset="0"/>
              <a:buNone/>
            </a:pPr>
            <a:endParaRPr lang="en-US" b="0" baseline="0" dirty="0" smtClean="0"/>
          </a:p>
          <a:p>
            <a:pPr marL="228600" indent="-228600" algn="just">
              <a:buFont typeface="Arial" pitchFamily="34" charset="0"/>
              <a:buNone/>
            </a:pPr>
            <a:r>
              <a:rPr lang="en-US" b="0" baseline="0" dirty="0" smtClean="0"/>
              <a:t>public abstract class Creator </a:t>
            </a:r>
          </a:p>
          <a:p>
            <a:pPr marL="228600" indent="-228600" algn="just">
              <a:buFont typeface="Arial" pitchFamily="34" charset="0"/>
              <a:buNone/>
            </a:pPr>
            <a:r>
              <a:rPr lang="en-US" b="0" baseline="0" dirty="0" smtClean="0"/>
              <a:t>{</a:t>
            </a:r>
          </a:p>
          <a:p>
            <a:pPr marL="228600" indent="-228600" algn="just">
              <a:buFont typeface="Arial" pitchFamily="34" charset="0"/>
              <a:buNone/>
            </a:pPr>
            <a:r>
              <a:rPr lang="en-US" b="0" baseline="0" dirty="0" smtClean="0"/>
              <a:t>	public void </a:t>
            </a:r>
            <a:r>
              <a:rPr lang="en-US" b="0" baseline="0" dirty="0" err="1" smtClean="0"/>
              <a:t>anOperation</a:t>
            </a:r>
            <a:r>
              <a:rPr lang="en-US" b="0" baseline="0" dirty="0" smtClean="0"/>
              <a:t>() </a:t>
            </a:r>
          </a:p>
          <a:p>
            <a:pPr marL="228600" indent="-228600" algn="just">
              <a:buFont typeface="Arial" pitchFamily="34" charset="0"/>
              <a:buNone/>
            </a:pPr>
            <a:r>
              <a:rPr lang="en-US" b="0" baseline="0" dirty="0" smtClean="0"/>
              <a:t>	{</a:t>
            </a:r>
          </a:p>
          <a:p>
            <a:pPr marL="228600" indent="-228600" algn="just">
              <a:buFont typeface="Arial" pitchFamily="34" charset="0"/>
              <a:buNone/>
            </a:pPr>
            <a:r>
              <a:rPr lang="en-US" b="0" baseline="0" dirty="0" smtClean="0"/>
              <a:t>		Product </a:t>
            </a:r>
            <a:r>
              <a:rPr lang="en-US" b="0" baseline="0" dirty="0" err="1" smtClean="0"/>
              <a:t>product</a:t>
            </a:r>
            <a:r>
              <a:rPr lang="en-US" b="0" baseline="0" dirty="0" smtClean="0"/>
              <a:t> = </a:t>
            </a:r>
            <a:r>
              <a:rPr lang="en-US" b="0" baseline="0" dirty="0" err="1" smtClean="0"/>
              <a:t>factoryMethod</a:t>
            </a:r>
            <a:r>
              <a:rPr lang="en-US" b="0" baseline="0" dirty="0" smtClean="0"/>
              <a:t>();</a:t>
            </a:r>
          </a:p>
          <a:p>
            <a:pPr marL="228600" indent="-228600" algn="just">
              <a:buFont typeface="Arial" pitchFamily="34" charset="0"/>
              <a:buNone/>
            </a:pPr>
            <a:r>
              <a:rPr lang="en-US" b="0" baseline="0" dirty="0" smtClean="0"/>
              <a:t>	}	</a:t>
            </a:r>
          </a:p>
          <a:p>
            <a:pPr marL="228600" indent="-228600" algn="just">
              <a:buFont typeface="Arial" pitchFamily="34" charset="0"/>
              <a:buNone/>
            </a:pPr>
            <a:r>
              <a:rPr lang="en-US" b="0" baseline="0" dirty="0" smtClean="0"/>
              <a:t>	protected abstract Product </a:t>
            </a:r>
            <a:r>
              <a:rPr lang="en-US" b="0" baseline="0" dirty="0" err="1" smtClean="0"/>
              <a:t>factoryMethod</a:t>
            </a:r>
            <a:r>
              <a:rPr lang="en-US" b="0" baseline="0" dirty="0" smtClean="0"/>
              <a:t>();</a:t>
            </a:r>
          </a:p>
          <a:p>
            <a:pPr marL="228600" indent="-228600" algn="just">
              <a:buFont typeface="Arial" pitchFamily="34" charset="0"/>
              <a:buNone/>
            </a:pPr>
            <a:r>
              <a:rPr lang="en-US" b="0" baseline="0" dirty="0" smtClean="0"/>
              <a:t>}</a:t>
            </a:r>
          </a:p>
          <a:p>
            <a:pPr marL="228600" indent="-228600" algn="just">
              <a:buFont typeface="Arial" pitchFamily="34" charset="0"/>
              <a:buNone/>
            </a:pPr>
            <a:endParaRPr lang="en-US" b="0" baseline="0" dirty="0" smtClean="0"/>
          </a:p>
          <a:p>
            <a:pPr marL="228600" indent="-228600" algn="just">
              <a:buFont typeface="Arial" pitchFamily="34" charset="0"/>
              <a:buNone/>
            </a:pPr>
            <a:r>
              <a:rPr lang="en-US" b="0" baseline="0" dirty="0" smtClean="0"/>
              <a:t>public class </a:t>
            </a:r>
            <a:r>
              <a:rPr lang="en-US" b="0" baseline="0" dirty="0" err="1" smtClean="0"/>
              <a:t>ConcreteCreator</a:t>
            </a:r>
            <a:r>
              <a:rPr lang="en-US" b="0" baseline="0" dirty="0" smtClean="0"/>
              <a:t> extends Creator </a:t>
            </a:r>
          </a:p>
          <a:p>
            <a:pPr marL="228600" indent="-228600" algn="just">
              <a:buFont typeface="Arial" pitchFamily="34" charset="0"/>
              <a:buNone/>
            </a:pPr>
            <a:r>
              <a:rPr lang="en-US" b="0" baseline="0" dirty="0" smtClean="0"/>
              <a:t>{</a:t>
            </a:r>
          </a:p>
          <a:p>
            <a:pPr marL="228600" indent="-228600" algn="just">
              <a:buFont typeface="Arial" pitchFamily="34" charset="0"/>
              <a:buNone/>
            </a:pPr>
            <a:r>
              <a:rPr lang="en-US" b="0" baseline="0" dirty="0" smtClean="0"/>
              <a:t>	protected Product </a:t>
            </a:r>
            <a:r>
              <a:rPr lang="en-US" b="0" baseline="0" dirty="0" err="1" smtClean="0"/>
              <a:t>factoryMethod</a:t>
            </a:r>
            <a:r>
              <a:rPr lang="en-US" b="0" baseline="0" dirty="0" smtClean="0"/>
              <a:t>() </a:t>
            </a:r>
          </a:p>
          <a:p>
            <a:pPr marL="228600" indent="-228600" algn="just">
              <a:buFont typeface="Arial" pitchFamily="34" charset="0"/>
              <a:buNone/>
            </a:pPr>
            <a:r>
              <a:rPr lang="en-US" b="0" baseline="0" dirty="0" smtClean="0"/>
              <a:t>	{</a:t>
            </a:r>
          </a:p>
          <a:p>
            <a:pPr marL="228600" indent="-228600" algn="just">
              <a:buFont typeface="Arial" pitchFamily="34" charset="0"/>
              <a:buNone/>
            </a:pPr>
            <a:r>
              <a:rPr lang="en-US" b="0" baseline="0" dirty="0" smtClean="0"/>
              <a:t>		return new </a:t>
            </a:r>
            <a:r>
              <a:rPr lang="en-US" b="0" baseline="0" dirty="0" err="1" smtClean="0"/>
              <a:t>ConcreteProduct</a:t>
            </a:r>
            <a:r>
              <a:rPr lang="en-US" b="0" baseline="0" dirty="0" smtClean="0"/>
              <a:t>();</a:t>
            </a:r>
          </a:p>
          <a:p>
            <a:pPr marL="228600" indent="-228600" algn="just">
              <a:buFont typeface="Arial" pitchFamily="34" charset="0"/>
              <a:buNone/>
            </a:pPr>
            <a:r>
              <a:rPr lang="en-US" b="0" baseline="0" dirty="0" smtClean="0"/>
              <a:t>	}</a:t>
            </a:r>
          </a:p>
          <a:p>
            <a:pPr marL="228600" indent="-228600" algn="just">
              <a:buFont typeface="Arial" pitchFamily="34" charset="0"/>
              <a:buNone/>
            </a:pPr>
            <a:r>
              <a:rPr lang="en-US" b="0" baseline="0" dirty="0" smtClean="0"/>
              <a:t>}</a:t>
            </a:r>
          </a:p>
          <a:p>
            <a:pPr marL="228600" indent="-228600" algn="just">
              <a:buFont typeface="Arial" pitchFamily="34" charset="0"/>
              <a:buNone/>
            </a:pPr>
            <a:endParaRPr lang="en-US" b="0" baseline="0" dirty="0" smtClean="0"/>
          </a:p>
          <a:p>
            <a:pPr marL="228600" indent="-228600" algn="just">
              <a:buFont typeface="Arial" pitchFamily="34" charset="0"/>
              <a:buNone/>
            </a:pPr>
            <a:r>
              <a:rPr lang="en-US" b="0" baseline="0" dirty="0" smtClean="0"/>
              <a:t>public class Client </a:t>
            </a:r>
          </a:p>
          <a:p>
            <a:pPr marL="228600" indent="-228600" algn="just">
              <a:buFont typeface="Arial" pitchFamily="34" charset="0"/>
              <a:buNone/>
            </a:pPr>
            <a:r>
              <a:rPr lang="en-US" b="0" baseline="0" dirty="0" smtClean="0"/>
              <a:t>{</a:t>
            </a:r>
          </a:p>
          <a:p>
            <a:pPr marL="228600" indent="-228600" algn="just">
              <a:buFont typeface="Arial" pitchFamily="34" charset="0"/>
              <a:buNone/>
            </a:pPr>
            <a:r>
              <a:rPr lang="en-US" b="0" baseline="0" dirty="0" smtClean="0"/>
              <a:t>	public static void main( String </a:t>
            </a:r>
            <a:r>
              <a:rPr lang="en-US" b="0" baseline="0" dirty="0" err="1" smtClean="0"/>
              <a:t>arg</a:t>
            </a:r>
            <a:r>
              <a:rPr lang="en-US" b="0" baseline="0" dirty="0" smtClean="0"/>
              <a:t>[] ) </a:t>
            </a:r>
          </a:p>
          <a:p>
            <a:pPr marL="228600" indent="-228600" algn="just">
              <a:buFont typeface="Arial" pitchFamily="34" charset="0"/>
              <a:buNone/>
            </a:pPr>
            <a:r>
              <a:rPr lang="en-US" b="0" baseline="0" dirty="0" smtClean="0"/>
              <a:t>	{</a:t>
            </a:r>
          </a:p>
          <a:p>
            <a:pPr marL="228600" indent="-228600" algn="just">
              <a:buFont typeface="Arial" pitchFamily="34" charset="0"/>
              <a:buNone/>
            </a:pPr>
            <a:r>
              <a:rPr lang="en-US" b="0" baseline="0" dirty="0" smtClean="0"/>
              <a:t>		Creator </a:t>
            </a:r>
            <a:r>
              <a:rPr lang="en-US" b="0" baseline="0" dirty="0" err="1" smtClean="0"/>
              <a:t>creator</a:t>
            </a:r>
            <a:r>
              <a:rPr lang="en-US" b="0" baseline="0" dirty="0" smtClean="0"/>
              <a:t> = new </a:t>
            </a:r>
            <a:r>
              <a:rPr lang="en-US" b="0" baseline="0" dirty="0" err="1" smtClean="0"/>
              <a:t>ConcreteCreator</a:t>
            </a:r>
            <a:r>
              <a:rPr lang="en-US" b="0" baseline="0" dirty="0" smtClean="0"/>
              <a:t>();</a:t>
            </a:r>
          </a:p>
          <a:p>
            <a:pPr marL="228600" indent="-228600" algn="just">
              <a:buFont typeface="Arial" pitchFamily="34" charset="0"/>
              <a:buNone/>
            </a:pPr>
            <a:r>
              <a:rPr lang="en-US" b="0" baseline="0" dirty="0" smtClean="0"/>
              <a:t>		</a:t>
            </a:r>
            <a:r>
              <a:rPr lang="en-US" b="0" baseline="0" dirty="0" err="1" smtClean="0"/>
              <a:t>creator.anOperation</a:t>
            </a:r>
            <a:r>
              <a:rPr lang="en-US" b="0" baseline="0" dirty="0" smtClean="0"/>
              <a:t>();</a:t>
            </a:r>
          </a:p>
          <a:p>
            <a:pPr marL="228600" indent="-228600" algn="just">
              <a:buFont typeface="Arial" pitchFamily="34" charset="0"/>
              <a:buNone/>
            </a:pPr>
            <a:r>
              <a:rPr lang="en-US" b="0" baseline="0" dirty="0" smtClean="0"/>
              <a:t>	}</a:t>
            </a:r>
          </a:p>
          <a:p>
            <a:pPr marL="228600" indent="-228600" algn="just">
              <a:buFont typeface="Arial" pitchFamily="34" charset="0"/>
              <a:buNone/>
            </a:pPr>
            <a:r>
              <a:rPr lang="en-US" b="0" baseline="0" dirty="0" smtClean="0"/>
              <a:t>}</a:t>
            </a:r>
          </a:p>
          <a:p>
            <a:pPr marL="228600" indent="-228600" algn="just">
              <a:buFont typeface="Arial" pitchFamily="34" charset="0"/>
              <a:buNone/>
            </a:pPr>
            <a:endParaRPr lang="en-US" b="0" baseline="0" dirty="0" smtClean="0"/>
          </a:p>
          <a:p>
            <a:pPr marL="228600" indent="-228600" algn="just">
              <a:buFont typeface="Arial" pitchFamily="34" charset="0"/>
              <a:buNone/>
            </a:pPr>
            <a:r>
              <a:rPr lang="en-US" b="1" baseline="0" dirty="0" smtClean="0"/>
              <a:t>Sample Code:</a:t>
            </a:r>
          </a:p>
          <a:p>
            <a:pPr marL="228600" indent="-228600" algn="just">
              <a:buFont typeface="Arial" pitchFamily="34" charset="0"/>
              <a:buNone/>
            </a:pPr>
            <a:r>
              <a:rPr lang="en-US" dirty="0" smtClean="0"/>
              <a:t>Lets consider a Vehicle interface and 2 of its implementations namely Car and Vehicle:</a:t>
            </a:r>
          </a:p>
          <a:p>
            <a:pPr marL="228600" indent="-228600" algn="just">
              <a:buFont typeface="Arial" pitchFamily="34" charset="0"/>
              <a:buNone/>
            </a:pPr>
            <a:endParaRPr lang="en-US" b="1" baseline="0" dirty="0" smtClean="0"/>
          </a:p>
          <a:p>
            <a:pPr marL="228600" indent="-228600" algn="just">
              <a:buFont typeface="Arial" pitchFamily="34" charset="0"/>
              <a:buNone/>
            </a:pPr>
            <a:r>
              <a:rPr lang="en-US" b="0" baseline="0" dirty="0" smtClean="0"/>
              <a:t>interface Vehicle</a:t>
            </a:r>
          </a:p>
          <a:p>
            <a:pPr marL="228600" indent="-228600" algn="just">
              <a:buFont typeface="Arial" pitchFamily="34" charset="0"/>
              <a:buNone/>
            </a:pPr>
            <a:r>
              <a:rPr lang="en-US" b="0" baseline="0" dirty="0" smtClean="0"/>
              <a:t>{</a:t>
            </a:r>
          </a:p>
          <a:p>
            <a:pPr marL="228600" indent="-228600" algn="just">
              <a:buFont typeface="Arial" pitchFamily="34" charset="0"/>
              <a:buNone/>
            </a:pPr>
            <a:r>
              <a:rPr lang="en-US" b="0" baseline="0" dirty="0" smtClean="0"/>
              <a:t>	public void drive();</a:t>
            </a:r>
          </a:p>
          <a:p>
            <a:pPr marL="228600" indent="-228600" algn="just">
              <a:buFont typeface="Arial" pitchFamily="34" charset="0"/>
              <a:buNone/>
            </a:pPr>
            <a:r>
              <a:rPr lang="en-US" b="0" baseline="0" dirty="0" smtClean="0"/>
              <a:t>	public void clean();</a:t>
            </a:r>
          </a:p>
          <a:p>
            <a:pPr marL="228600" indent="-228600" algn="just">
              <a:buFont typeface="Arial" pitchFamily="34" charset="0"/>
              <a:buNone/>
            </a:pPr>
            <a:r>
              <a:rPr lang="en-US" b="0" baseline="0" dirty="0" smtClean="0"/>
              <a:t>}</a:t>
            </a:r>
          </a:p>
          <a:p>
            <a:pPr marL="228600" indent="-228600" algn="just">
              <a:buFont typeface="Arial" pitchFamily="34" charset="0"/>
              <a:buNone/>
            </a:pPr>
            <a:r>
              <a:rPr lang="en-US" b="0" baseline="0" dirty="0" smtClean="0"/>
              <a:t>class Car implements Vehicle</a:t>
            </a:r>
          </a:p>
          <a:p>
            <a:pPr marL="228600" indent="-228600" algn="just">
              <a:buFont typeface="Arial" pitchFamily="34" charset="0"/>
              <a:buNone/>
            </a:pPr>
            <a:r>
              <a:rPr lang="en-US" b="0" baseline="0" dirty="0" smtClean="0"/>
              <a:t>{</a:t>
            </a:r>
          </a:p>
          <a:p>
            <a:pPr marL="228600" indent="-228600" algn="just">
              <a:buFont typeface="Arial" pitchFamily="34" charset="0"/>
              <a:buNone/>
            </a:pPr>
            <a:r>
              <a:rPr lang="en-US" b="0" baseline="0" dirty="0" smtClean="0"/>
              <a:t>	@Override</a:t>
            </a:r>
          </a:p>
          <a:p>
            <a:pPr marL="228600" indent="-228600" algn="just">
              <a:buFont typeface="Arial" pitchFamily="34" charset="0"/>
              <a:buNone/>
            </a:pPr>
            <a:r>
              <a:rPr lang="en-US" b="0" baseline="0" dirty="0" smtClean="0"/>
              <a:t>	public void drive()</a:t>
            </a:r>
          </a:p>
          <a:p>
            <a:pPr marL="228600" indent="-228600" algn="just">
              <a:buFont typeface="Arial" pitchFamily="34" charset="0"/>
              <a:buNone/>
            </a:pPr>
            <a:r>
              <a:rPr lang="en-US" b="0" baseline="0" dirty="0" smtClean="0"/>
              <a:t>	{</a:t>
            </a:r>
          </a:p>
          <a:p>
            <a:pPr marL="228600" indent="-228600" algn="just">
              <a:buFont typeface="Arial" pitchFamily="34" charset="0"/>
              <a:buNone/>
            </a:pPr>
            <a:r>
              <a:rPr lang="en-US" b="0" baseline="0" dirty="0" smtClean="0"/>
              <a:t>		System.out.println("Driving a car...");</a:t>
            </a:r>
          </a:p>
          <a:p>
            <a:pPr marL="228600" indent="-228600" algn="just">
              <a:buFont typeface="Arial" pitchFamily="34" charset="0"/>
              <a:buNone/>
            </a:pPr>
            <a:r>
              <a:rPr lang="en-US" b="0" baseline="0" dirty="0" smtClean="0"/>
              <a:t>	}</a:t>
            </a:r>
          </a:p>
          <a:p>
            <a:pPr marL="228600" indent="-228600" algn="just">
              <a:buFont typeface="Arial" pitchFamily="34" charset="0"/>
              <a:buNone/>
            </a:pPr>
            <a:endParaRPr lang="en-US" b="0" baseline="0" dirty="0" smtClean="0"/>
          </a:p>
          <a:p>
            <a:pPr marL="228600" indent="-228600" algn="just">
              <a:buFont typeface="Arial" pitchFamily="34" charset="0"/>
              <a:buNone/>
            </a:pPr>
            <a:r>
              <a:rPr lang="en-US" b="0" baseline="0" dirty="0" smtClean="0"/>
              <a:t>	@Override</a:t>
            </a:r>
          </a:p>
          <a:p>
            <a:pPr marL="228600" indent="-228600" algn="just">
              <a:buFont typeface="Arial" pitchFamily="34" charset="0"/>
              <a:buNone/>
            </a:pPr>
            <a:r>
              <a:rPr lang="en-US" b="0" baseline="0" dirty="0" smtClean="0"/>
              <a:t>	public void clean()</a:t>
            </a:r>
          </a:p>
          <a:p>
            <a:pPr marL="228600" indent="-228600" algn="just">
              <a:buFont typeface="Arial" pitchFamily="34" charset="0"/>
              <a:buNone/>
            </a:pPr>
            <a:r>
              <a:rPr lang="en-US" b="0" baseline="0" dirty="0" smtClean="0"/>
              <a:t>	{</a:t>
            </a:r>
          </a:p>
          <a:p>
            <a:pPr marL="228600" indent="-228600" algn="just">
              <a:buFont typeface="Arial" pitchFamily="34" charset="0"/>
              <a:buNone/>
            </a:pPr>
            <a:r>
              <a:rPr lang="en-US" b="0" baseline="0" dirty="0" smtClean="0"/>
              <a:t>		System.out.println("Cleaning a car...");</a:t>
            </a:r>
          </a:p>
          <a:p>
            <a:pPr marL="228600" indent="-228600" algn="just">
              <a:buFont typeface="Arial" pitchFamily="34" charset="0"/>
              <a:buNone/>
            </a:pPr>
            <a:r>
              <a:rPr lang="en-US" b="0" baseline="0" dirty="0" smtClean="0"/>
              <a:t>	}</a:t>
            </a:r>
          </a:p>
          <a:p>
            <a:pPr marL="228600" indent="-228600" algn="just">
              <a:buFont typeface="Arial" pitchFamily="34" charset="0"/>
              <a:buNone/>
            </a:pPr>
            <a:r>
              <a:rPr lang="en-US" b="0" baseline="0" dirty="0" smtClean="0"/>
              <a:t>}</a:t>
            </a:r>
          </a:p>
          <a:p>
            <a:pPr marL="228600" indent="-228600" algn="just">
              <a:buFont typeface="Arial" pitchFamily="34" charset="0"/>
              <a:buNone/>
            </a:pPr>
            <a:r>
              <a:rPr lang="en-US" b="0" baseline="0" dirty="0" smtClean="0"/>
              <a:t>class Bus implements Vehicle</a:t>
            </a:r>
          </a:p>
          <a:p>
            <a:pPr marL="228600" indent="-228600" algn="just">
              <a:buFont typeface="Arial" pitchFamily="34" charset="0"/>
              <a:buNone/>
            </a:pPr>
            <a:r>
              <a:rPr lang="en-US" b="0" baseline="0" dirty="0" smtClean="0"/>
              <a:t>{</a:t>
            </a:r>
          </a:p>
          <a:p>
            <a:pPr marL="228600" indent="-228600" algn="just">
              <a:buFont typeface="Arial" pitchFamily="34" charset="0"/>
              <a:buNone/>
            </a:pPr>
            <a:r>
              <a:rPr lang="en-US" b="0" baseline="0" dirty="0" smtClean="0"/>
              <a:t>	@Override</a:t>
            </a:r>
          </a:p>
          <a:p>
            <a:pPr marL="228600" indent="-228600" algn="just">
              <a:buFont typeface="Arial" pitchFamily="34" charset="0"/>
              <a:buNone/>
            </a:pPr>
            <a:r>
              <a:rPr lang="en-US" b="0" baseline="0" dirty="0" smtClean="0"/>
              <a:t>	public void drive()</a:t>
            </a:r>
          </a:p>
          <a:p>
            <a:pPr marL="228600" indent="-228600" algn="just">
              <a:buFont typeface="Arial" pitchFamily="34" charset="0"/>
              <a:buNone/>
            </a:pPr>
            <a:r>
              <a:rPr lang="en-US" b="0" baseline="0" dirty="0" smtClean="0"/>
              <a:t>	{</a:t>
            </a:r>
          </a:p>
          <a:p>
            <a:pPr marL="228600" indent="-228600" algn="just">
              <a:buFont typeface="Arial" pitchFamily="34" charset="0"/>
              <a:buNone/>
            </a:pPr>
            <a:r>
              <a:rPr lang="en-US" b="0" baseline="0" dirty="0" smtClean="0"/>
              <a:t>		System.out.println("Driving a Bus...");</a:t>
            </a:r>
          </a:p>
          <a:p>
            <a:pPr marL="228600" indent="-228600" algn="just">
              <a:buFont typeface="Arial" pitchFamily="34" charset="0"/>
              <a:buNone/>
            </a:pPr>
            <a:r>
              <a:rPr lang="en-US" b="0" baseline="0" dirty="0" smtClean="0"/>
              <a:t>	}</a:t>
            </a:r>
          </a:p>
          <a:p>
            <a:pPr marL="228600" indent="-228600" algn="just">
              <a:buFont typeface="Arial" pitchFamily="34" charset="0"/>
              <a:buNone/>
            </a:pPr>
            <a:endParaRPr lang="en-US" b="0" baseline="0" dirty="0" smtClean="0"/>
          </a:p>
          <a:p>
            <a:pPr marL="228600" indent="-228600" algn="just">
              <a:buFont typeface="Arial" pitchFamily="34" charset="0"/>
              <a:buNone/>
            </a:pPr>
            <a:r>
              <a:rPr lang="en-US" b="0" baseline="0" dirty="0" smtClean="0"/>
              <a:t>	@Override</a:t>
            </a:r>
          </a:p>
          <a:p>
            <a:pPr marL="228600" indent="-228600" algn="just">
              <a:buFont typeface="Arial" pitchFamily="34" charset="0"/>
              <a:buNone/>
            </a:pPr>
            <a:r>
              <a:rPr lang="en-US" b="0" baseline="0" dirty="0" smtClean="0"/>
              <a:t>	public void clean()</a:t>
            </a:r>
          </a:p>
          <a:p>
            <a:pPr marL="228600" indent="-228600" algn="just">
              <a:buFont typeface="Arial" pitchFamily="34" charset="0"/>
              <a:buNone/>
            </a:pPr>
            <a:r>
              <a:rPr lang="en-US" b="0" baseline="0" dirty="0" smtClean="0"/>
              <a:t>	{</a:t>
            </a:r>
          </a:p>
          <a:p>
            <a:pPr marL="228600" indent="-228600" algn="just">
              <a:buFont typeface="Arial" pitchFamily="34" charset="0"/>
              <a:buNone/>
            </a:pPr>
            <a:r>
              <a:rPr lang="en-US" b="0" baseline="0" dirty="0" smtClean="0"/>
              <a:t>		System.out.println("Cleaning a Bus...");</a:t>
            </a:r>
          </a:p>
          <a:p>
            <a:pPr marL="228600" indent="-228600" algn="just">
              <a:buFont typeface="Arial" pitchFamily="34" charset="0"/>
              <a:buNone/>
            </a:pPr>
            <a:r>
              <a:rPr lang="en-US" b="0" baseline="0" dirty="0" smtClean="0"/>
              <a:t>	}</a:t>
            </a:r>
          </a:p>
          <a:p>
            <a:pPr marL="228600" indent="-228600" algn="just">
              <a:buFont typeface="Arial" pitchFamily="34" charset="0"/>
              <a:buNone/>
            </a:pPr>
            <a:r>
              <a:rPr lang="en-US" b="0" baseline="0" dirty="0" smtClean="0"/>
              <a:t>}</a:t>
            </a:r>
          </a:p>
          <a:p>
            <a:pPr marL="228600" indent="-228600" algn="just">
              <a:buFont typeface="Arial" pitchFamily="34" charset="0"/>
              <a:buNone/>
            </a:pPr>
            <a:endParaRPr lang="en-US" b="0" baseline="0" dirty="0" smtClean="0"/>
          </a:p>
          <a:p>
            <a:pPr marL="228600" indent="-228600" algn="just">
              <a:buFont typeface="Arial" pitchFamily="34" charset="0"/>
              <a:buNone/>
            </a:pPr>
            <a:r>
              <a:rPr lang="en-US" dirty="0" smtClean="0"/>
              <a:t>And to drive() and clean() the Vehicle we would use a </a:t>
            </a:r>
            <a:r>
              <a:rPr lang="en-US" dirty="0" err="1" smtClean="0"/>
              <a:t>VehicleDriver</a:t>
            </a:r>
            <a:r>
              <a:rPr lang="en-US" dirty="0" smtClean="0"/>
              <a:t>.</a:t>
            </a:r>
          </a:p>
          <a:p>
            <a:pPr marL="228600" indent="-228600" algn="just">
              <a:buFont typeface="Arial" pitchFamily="34" charset="0"/>
              <a:buNone/>
            </a:pPr>
            <a:endParaRPr lang="en-US" b="0" baseline="0" dirty="0" smtClean="0"/>
          </a:p>
          <a:p>
            <a:pPr marL="228600" indent="-228600" algn="just">
              <a:buFont typeface="Arial" pitchFamily="34" charset="0"/>
              <a:buNone/>
            </a:pPr>
            <a:r>
              <a:rPr lang="en-US" dirty="0" smtClean="0"/>
              <a:t>Lets consider the implementation and of </a:t>
            </a:r>
            <a:r>
              <a:rPr lang="en-US" dirty="0" err="1" smtClean="0"/>
              <a:t>VehicleDriver</a:t>
            </a:r>
            <a:r>
              <a:rPr lang="en-US" dirty="0" smtClean="0"/>
              <a:t>:</a:t>
            </a:r>
          </a:p>
          <a:p>
            <a:pPr marL="228600" indent="-228600" algn="just">
              <a:buFont typeface="Arial" pitchFamily="34" charset="0"/>
              <a:buNone/>
            </a:pPr>
            <a:endParaRPr lang="en-US" b="0" baseline="0" dirty="0" smtClean="0"/>
          </a:p>
          <a:p>
            <a:pPr marL="228600" indent="-228600" algn="just">
              <a:buFont typeface="Arial" pitchFamily="34" charset="0"/>
              <a:buNone/>
            </a:pPr>
            <a:r>
              <a:rPr lang="en-US" b="0" baseline="0" dirty="0" smtClean="0"/>
              <a:t>abstract class </a:t>
            </a:r>
            <a:r>
              <a:rPr lang="en-US" b="0" baseline="0" dirty="0" err="1" smtClean="0"/>
              <a:t>VehicleDriver</a:t>
            </a:r>
            <a:endParaRPr lang="en-US" b="0" baseline="0" dirty="0" smtClean="0"/>
          </a:p>
          <a:p>
            <a:pPr marL="228600" indent="-228600" algn="just">
              <a:buFont typeface="Arial" pitchFamily="34" charset="0"/>
              <a:buNone/>
            </a:pPr>
            <a:r>
              <a:rPr lang="en-US" b="0" baseline="0" dirty="0" smtClean="0"/>
              <a:t>{</a:t>
            </a:r>
          </a:p>
          <a:p>
            <a:pPr marL="228600" indent="-228600" algn="just">
              <a:buFont typeface="Arial" pitchFamily="34" charset="0"/>
              <a:buNone/>
            </a:pPr>
            <a:r>
              <a:rPr lang="en-US" b="0" baseline="0" dirty="0" smtClean="0"/>
              <a:t>	public abstract Vehicle </a:t>
            </a:r>
            <a:r>
              <a:rPr lang="en-US" b="0" baseline="0" dirty="0" err="1" smtClean="0"/>
              <a:t>getVehicle</a:t>
            </a:r>
            <a:r>
              <a:rPr lang="en-US" b="0" baseline="0" dirty="0" smtClean="0"/>
              <a:t>();</a:t>
            </a:r>
          </a:p>
          <a:p>
            <a:pPr marL="228600" indent="-228600" algn="just">
              <a:buFont typeface="Arial" pitchFamily="34" charset="0"/>
              <a:buNone/>
            </a:pPr>
            <a:r>
              <a:rPr lang="en-US" b="0" baseline="0" dirty="0" smtClean="0"/>
              <a:t>	public void </a:t>
            </a:r>
            <a:r>
              <a:rPr lang="en-US" b="0" baseline="0" dirty="0" err="1" smtClean="0"/>
              <a:t>driveVehicle</a:t>
            </a:r>
            <a:r>
              <a:rPr lang="en-US" b="0" baseline="0" dirty="0" smtClean="0"/>
              <a:t>()</a:t>
            </a:r>
          </a:p>
          <a:p>
            <a:pPr marL="228600" indent="-228600" algn="just">
              <a:buFont typeface="Arial" pitchFamily="34" charset="0"/>
              <a:buNone/>
            </a:pPr>
            <a:r>
              <a:rPr lang="en-US" b="0" baseline="0" dirty="0" smtClean="0"/>
              <a:t>	{</a:t>
            </a:r>
          </a:p>
          <a:p>
            <a:pPr marL="228600" indent="-228600" algn="just">
              <a:buFont typeface="Arial" pitchFamily="34" charset="0"/>
              <a:buNone/>
            </a:pPr>
            <a:r>
              <a:rPr lang="en-US" b="0" baseline="0" dirty="0" smtClean="0"/>
              <a:t>		</a:t>
            </a:r>
            <a:r>
              <a:rPr lang="en-US" b="0" baseline="0" dirty="0" err="1" smtClean="0"/>
              <a:t>getVehicle</a:t>
            </a:r>
            <a:r>
              <a:rPr lang="en-US" b="0" baseline="0" dirty="0" smtClean="0"/>
              <a:t>().drive();</a:t>
            </a:r>
          </a:p>
          <a:p>
            <a:pPr marL="228600" indent="-228600" algn="just">
              <a:buFont typeface="Arial" pitchFamily="34" charset="0"/>
              <a:buNone/>
            </a:pPr>
            <a:r>
              <a:rPr lang="en-US" b="0" baseline="0" dirty="0" smtClean="0"/>
              <a:t>	}</a:t>
            </a:r>
          </a:p>
          <a:p>
            <a:pPr marL="228600" indent="-228600" algn="just">
              <a:buFont typeface="Arial" pitchFamily="34" charset="0"/>
              <a:buNone/>
            </a:pPr>
            <a:r>
              <a:rPr lang="en-US" b="0" baseline="0" dirty="0" smtClean="0"/>
              <a:t>	public void </a:t>
            </a:r>
            <a:r>
              <a:rPr lang="en-US" b="0" baseline="0" dirty="0" err="1" smtClean="0"/>
              <a:t>cleanVehicle</a:t>
            </a:r>
            <a:r>
              <a:rPr lang="en-US" b="0" baseline="0" dirty="0" smtClean="0"/>
              <a:t>()</a:t>
            </a:r>
          </a:p>
          <a:p>
            <a:pPr marL="228600" indent="-228600" algn="just">
              <a:buFont typeface="Arial" pitchFamily="34" charset="0"/>
              <a:buNone/>
            </a:pPr>
            <a:r>
              <a:rPr lang="en-US" b="0" baseline="0" dirty="0" smtClean="0"/>
              <a:t>	{</a:t>
            </a:r>
          </a:p>
          <a:p>
            <a:pPr marL="228600" indent="-228600" algn="just">
              <a:buFont typeface="Arial" pitchFamily="34" charset="0"/>
              <a:buNone/>
            </a:pPr>
            <a:r>
              <a:rPr lang="en-US" b="0" baseline="0" dirty="0" smtClean="0"/>
              <a:t>		</a:t>
            </a:r>
            <a:r>
              <a:rPr lang="en-US" b="0" baseline="0" dirty="0" err="1" smtClean="0"/>
              <a:t>getVehicle</a:t>
            </a:r>
            <a:r>
              <a:rPr lang="en-US" b="0" baseline="0" dirty="0" smtClean="0"/>
              <a:t>().clean();</a:t>
            </a:r>
          </a:p>
          <a:p>
            <a:pPr marL="228600" indent="-228600" algn="just">
              <a:buFont typeface="Arial" pitchFamily="34" charset="0"/>
              <a:buNone/>
            </a:pPr>
            <a:r>
              <a:rPr lang="en-US" b="0" baseline="0" dirty="0" smtClean="0"/>
              <a:t>	}</a:t>
            </a:r>
          </a:p>
          <a:p>
            <a:pPr marL="228600" indent="-228600" algn="just">
              <a:buFont typeface="Arial" pitchFamily="34" charset="0"/>
              <a:buNone/>
            </a:pPr>
            <a:r>
              <a:rPr lang="en-US" b="0" baseline="0" dirty="0" smtClean="0"/>
              <a:t>}</a:t>
            </a:r>
          </a:p>
          <a:p>
            <a:pPr marL="228600" indent="-228600" algn="just">
              <a:buFont typeface="Arial" pitchFamily="34" charset="0"/>
              <a:buNone/>
            </a:pPr>
            <a:r>
              <a:rPr lang="en-US" b="0" baseline="0" dirty="0" smtClean="0"/>
              <a:t>class </a:t>
            </a:r>
            <a:r>
              <a:rPr lang="en-US" b="0" baseline="0" dirty="0" err="1" smtClean="0"/>
              <a:t>CarDriver</a:t>
            </a:r>
            <a:r>
              <a:rPr lang="en-US" b="0" baseline="0" dirty="0" smtClean="0"/>
              <a:t> extends </a:t>
            </a:r>
            <a:r>
              <a:rPr lang="en-US" b="0" baseline="0" dirty="0" err="1" smtClean="0"/>
              <a:t>VehicleDriver</a:t>
            </a:r>
            <a:endParaRPr lang="en-US" b="0" baseline="0" dirty="0" smtClean="0"/>
          </a:p>
          <a:p>
            <a:pPr marL="228600" indent="-228600" algn="just">
              <a:buFont typeface="Arial" pitchFamily="34" charset="0"/>
              <a:buNone/>
            </a:pPr>
            <a:r>
              <a:rPr lang="en-US" b="0" baseline="0" dirty="0" smtClean="0"/>
              <a:t>{</a:t>
            </a:r>
          </a:p>
          <a:p>
            <a:pPr marL="228600" indent="-228600" algn="just">
              <a:buFont typeface="Arial" pitchFamily="34" charset="0"/>
              <a:buNone/>
            </a:pPr>
            <a:r>
              <a:rPr lang="en-US" b="0" baseline="0" dirty="0" smtClean="0"/>
              <a:t>	@Override</a:t>
            </a:r>
          </a:p>
          <a:p>
            <a:pPr marL="228600" indent="-228600" algn="just">
              <a:buFont typeface="Arial" pitchFamily="34" charset="0"/>
              <a:buNone/>
            </a:pPr>
            <a:r>
              <a:rPr lang="en-US" b="0" baseline="0" dirty="0" smtClean="0"/>
              <a:t>	public Vehicle </a:t>
            </a:r>
            <a:r>
              <a:rPr lang="en-US" b="0" baseline="0" dirty="0" err="1" smtClean="0"/>
              <a:t>getVehicle</a:t>
            </a:r>
            <a:r>
              <a:rPr lang="en-US" b="0" baseline="0" dirty="0" smtClean="0"/>
              <a:t>()</a:t>
            </a:r>
          </a:p>
          <a:p>
            <a:pPr marL="228600" indent="-228600" algn="just">
              <a:buFont typeface="Arial" pitchFamily="34" charset="0"/>
              <a:buNone/>
            </a:pPr>
            <a:r>
              <a:rPr lang="en-US" b="0" baseline="0" dirty="0" smtClean="0"/>
              <a:t>	{</a:t>
            </a:r>
          </a:p>
          <a:p>
            <a:pPr marL="228600" indent="-228600" algn="just">
              <a:buFont typeface="Arial" pitchFamily="34" charset="0"/>
              <a:buNone/>
            </a:pPr>
            <a:r>
              <a:rPr lang="en-US" b="0" baseline="0" dirty="0" smtClean="0"/>
              <a:t>		return new Car();</a:t>
            </a:r>
          </a:p>
          <a:p>
            <a:pPr marL="228600" indent="-228600" algn="just">
              <a:buFont typeface="Arial" pitchFamily="34" charset="0"/>
              <a:buNone/>
            </a:pPr>
            <a:r>
              <a:rPr lang="en-US" b="0" baseline="0" dirty="0" smtClean="0"/>
              <a:t>	}</a:t>
            </a:r>
          </a:p>
          <a:p>
            <a:pPr marL="228600" indent="-228600" algn="just">
              <a:buFont typeface="Arial" pitchFamily="34" charset="0"/>
              <a:buNone/>
            </a:pPr>
            <a:r>
              <a:rPr lang="en-US" b="0" baseline="0" dirty="0" smtClean="0"/>
              <a:t>}</a:t>
            </a:r>
          </a:p>
          <a:p>
            <a:pPr marL="228600" indent="-228600" algn="just">
              <a:buFont typeface="Arial" pitchFamily="34" charset="0"/>
              <a:buNone/>
            </a:pPr>
            <a:r>
              <a:rPr lang="en-US" b="0" baseline="0" dirty="0" smtClean="0"/>
              <a:t> </a:t>
            </a:r>
          </a:p>
          <a:p>
            <a:pPr marL="228600" indent="-228600" algn="just">
              <a:buFont typeface="Arial" pitchFamily="34" charset="0"/>
              <a:buNone/>
            </a:pPr>
            <a:r>
              <a:rPr lang="en-US" b="0" baseline="0" dirty="0" smtClean="0"/>
              <a:t>class </a:t>
            </a:r>
            <a:r>
              <a:rPr lang="en-US" b="0" baseline="0" dirty="0" err="1" smtClean="0"/>
              <a:t>BusDriver</a:t>
            </a:r>
            <a:r>
              <a:rPr lang="en-US" b="0" baseline="0" dirty="0" smtClean="0"/>
              <a:t> extends </a:t>
            </a:r>
            <a:r>
              <a:rPr lang="en-US" b="0" baseline="0" dirty="0" err="1" smtClean="0"/>
              <a:t>VehicleDriver</a:t>
            </a:r>
            <a:endParaRPr lang="en-US" b="0" baseline="0" dirty="0" smtClean="0"/>
          </a:p>
          <a:p>
            <a:pPr marL="228600" indent="-228600" algn="just">
              <a:buFont typeface="Arial" pitchFamily="34" charset="0"/>
              <a:buNone/>
            </a:pPr>
            <a:r>
              <a:rPr lang="en-US" b="0" baseline="0" dirty="0" smtClean="0"/>
              <a:t>{</a:t>
            </a:r>
          </a:p>
          <a:p>
            <a:pPr marL="228600" indent="-228600" algn="just">
              <a:buFont typeface="Arial" pitchFamily="34" charset="0"/>
              <a:buNone/>
            </a:pPr>
            <a:r>
              <a:rPr lang="en-US" b="0" baseline="0" dirty="0" smtClean="0"/>
              <a:t>	@Override</a:t>
            </a:r>
          </a:p>
          <a:p>
            <a:pPr marL="228600" indent="-228600" algn="just">
              <a:buFont typeface="Arial" pitchFamily="34" charset="0"/>
              <a:buNone/>
            </a:pPr>
            <a:r>
              <a:rPr lang="en-US" b="0" baseline="0" dirty="0" smtClean="0"/>
              <a:t>	public Vehicle </a:t>
            </a:r>
            <a:r>
              <a:rPr lang="en-US" b="0" baseline="0" dirty="0" err="1" smtClean="0"/>
              <a:t>getVehicle</a:t>
            </a:r>
            <a:r>
              <a:rPr lang="en-US" b="0" baseline="0" dirty="0" smtClean="0"/>
              <a:t>()</a:t>
            </a:r>
          </a:p>
          <a:p>
            <a:pPr marL="228600" indent="-228600" algn="just">
              <a:buFont typeface="Arial" pitchFamily="34" charset="0"/>
              <a:buNone/>
            </a:pPr>
            <a:r>
              <a:rPr lang="en-US" b="0" baseline="0" dirty="0" smtClean="0"/>
              <a:t>	{</a:t>
            </a:r>
          </a:p>
          <a:p>
            <a:pPr marL="228600" indent="-228600" algn="just">
              <a:buFont typeface="Arial" pitchFamily="34" charset="0"/>
              <a:buNone/>
            </a:pPr>
            <a:r>
              <a:rPr lang="en-US" b="0" baseline="0" dirty="0" smtClean="0"/>
              <a:t>		return new Bus();</a:t>
            </a:r>
          </a:p>
          <a:p>
            <a:pPr marL="228600" indent="-228600" algn="just">
              <a:buFont typeface="Arial" pitchFamily="34" charset="0"/>
              <a:buNone/>
            </a:pPr>
            <a:r>
              <a:rPr lang="en-US" b="0" baseline="0" dirty="0" smtClean="0"/>
              <a:t>	}</a:t>
            </a:r>
          </a:p>
          <a:p>
            <a:pPr marL="228600" indent="-228600" algn="just">
              <a:buFont typeface="Arial" pitchFamily="34" charset="0"/>
              <a:buNone/>
            </a:pPr>
            <a:r>
              <a:rPr lang="en-US" b="0" baseline="0" dirty="0" smtClean="0"/>
              <a:t>}</a:t>
            </a:r>
          </a:p>
          <a:p>
            <a:pPr marL="228600" indent="-228600" algn="just">
              <a:buFont typeface="Arial" pitchFamily="34" charset="0"/>
              <a:buNone/>
            </a:pPr>
            <a:endParaRPr lang="en-US" b="0" baseline="0" dirty="0" smtClean="0"/>
          </a:p>
          <a:p>
            <a:pPr marL="228600" indent="-228600" algn="just">
              <a:buFont typeface="Arial" pitchFamily="34" charset="0"/>
              <a:buNone/>
            </a:pPr>
            <a:r>
              <a:rPr lang="en-US" dirty="0" smtClean="0"/>
              <a:t>In the above </a:t>
            </a:r>
            <a:r>
              <a:rPr lang="en-US" dirty="0" err="1" smtClean="0"/>
              <a:t>VehicleDriver</a:t>
            </a:r>
            <a:r>
              <a:rPr lang="en-US" dirty="0" smtClean="0"/>
              <a:t> implementation the </a:t>
            </a:r>
            <a:r>
              <a:rPr lang="en-US" dirty="0" err="1" smtClean="0"/>
              <a:t>getVehicle</a:t>
            </a:r>
            <a:r>
              <a:rPr lang="en-US" dirty="0" smtClean="0"/>
              <a:t>() method is the factory method which is overridden by the </a:t>
            </a:r>
            <a:r>
              <a:rPr lang="en-US" dirty="0" err="1" smtClean="0"/>
              <a:t>CarDriver</a:t>
            </a:r>
            <a:r>
              <a:rPr lang="en-US" dirty="0" smtClean="0"/>
              <a:t> and </a:t>
            </a:r>
            <a:r>
              <a:rPr lang="en-US" dirty="0" err="1" smtClean="0"/>
              <a:t>Busdriver</a:t>
            </a:r>
            <a:r>
              <a:rPr lang="en-US" dirty="0" smtClean="0"/>
              <a:t> to return Car and </a:t>
            </a:r>
            <a:r>
              <a:rPr lang="en-US" dirty="0" err="1" smtClean="0"/>
              <a:t>Businstances</a:t>
            </a:r>
            <a:r>
              <a:rPr lang="en-US" dirty="0" smtClean="0"/>
              <a:t> respectively. In this way the programmer would be more concerned about using the </a:t>
            </a:r>
            <a:r>
              <a:rPr lang="en-US" dirty="0" err="1" smtClean="0"/>
              <a:t>VehicleDriver</a:t>
            </a:r>
            <a:r>
              <a:rPr lang="en-US" dirty="0" smtClean="0"/>
              <a:t> abstraction and need not be concerned about its different implementations.</a:t>
            </a:r>
          </a:p>
          <a:p>
            <a:pPr marL="228600" indent="-228600" algn="just">
              <a:buFont typeface="Arial" pitchFamily="34" charset="0"/>
              <a:buNone/>
            </a:pPr>
            <a:endParaRPr lang="en-US" b="0" baseline="0" dirty="0" smtClean="0"/>
          </a:p>
          <a:p>
            <a:pPr marL="228600" indent="-228600" algn="just">
              <a:buFont typeface="Arial" pitchFamily="34" charset="0"/>
              <a:buNone/>
            </a:pPr>
            <a:r>
              <a:rPr lang="en-US" b="1" baseline="0" dirty="0" smtClean="0"/>
              <a:t>Known Uses:</a:t>
            </a:r>
          </a:p>
          <a:p>
            <a:pPr marL="228600" indent="-228600" algn="just">
              <a:buAutoNum type="arabicPeriod"/>
            </a:pPr>
            <a:r>
              <a:rPr lang="en-US" sz="1200" kern="1200" baseline="0" dirty="0" smtClean="0">
                <a:solidFill>
                  <a:schemeClr val="tx1"/>
                </a:solidFill>
                <a:latin typeface="+mn-lt"/>
                <a:ea typeface="+mn-ea"/>
                <a:cs typeface="+mn-cs"/>
              </a:rPr>
              <a:t>Class </a:t>
            </a:r>
            <a:r>
              <a:rPr lang="en-US" sz="1200" i="1" kern="1200" baseline="0" dirty="0" smtClean="0">
                <a:solidFill>
                  <a:schemeClr val="tx1"/>
                </a:solidFill>
                <a:latin typeface="+mn-lt"/>
                <a:ea typeface="+mn-ea"/>
                <a:cs typeface="+mn-cs"/>
              </a:rPr>
              <a:t>View</a:t>
            </a:r>
            <a:r>
              <a:rPr lang="en-US" sz="1200" kern="1200" baseline="0" dirty="0" smtClean="0">
                <a:solidFill>
                  <a:schemeClr val="tx1"/>
                </a:solidFill>
                <a:latin typeface="+mn-lt"/>
                <a:ea typeface="+mn-ea"/>
                <a:cs typeface="+mn-cs"/>
              </a:rPr>
              <a:t> in the Smalltalk-80 Model/View/Controller framework has a method </a:t>
            </a:r>
            <a:r>
              <a:rPr lang="en-US" sz="1200" kern="1200" baseline="0" dirty="0" err="1" smtClean="0">
                <a:solidFill>
                  <a:schemeClr val="tx1"/>
                </a:solidFill>
                <a:latin typeface="+mn-lt"/>
                <a:ea typeface="+mn-ea"/>
                <a:cs typeface="+mn-cs"/>
              </a:rPr>
              <a:t>defaultController</a:t>
            </a:r>
            <a:r>
              <a:rPr lang="en-US" sz="1200" kern="1200" baseline="0" dirty="0" smtClean="0">
                <a:solidFill>
                  <a:schemeClr val="tx1"/>
                </a:solidFill>
                <a:latin typeface="+mn-lt"/>
                <a:ea typeface="+mn-ea"/>
                <a:cs typeface="+mn-cs"/>
              </a:rPr>
              <a:t> that creates a controller, and this might appear to be a  factory method. But subclasses of View specify the class of their default controller by defining </a:t>
            </a:r>
            <a:r>
              <a:rPr lang="en-US" sz="1200" kern="1200" baseline="0" dirty="0" err="1" smtClean="0">
                <a:solidFill>
                  <a:schemeClr val="tx1"/>
                </a:solidFill>
                <a:latin typeface="+mn-lt"/>
                <a:ea typeface="+mn-ea"/>
                <a:cs typeface="+mn-cs"/>
              </a:rPr>
              <a:t>defaultControllerClass</a:t>
            </a:r>
            <a:r>
              <a:rPr lang="en-US" sz="1200" kern="1200" baseline="0" dirty="0" smtClean="0">
                <a:solidFill>
                  <a:schemeClr val="tx1"/>
                </a:solidFill>
                <a:latin typeface="+mn-lt"/>
                <a:ea typeface="+mn-ea"/>
                <a:cs typeface="+mn-cs"/>
              </a:rPr>
              <a:t>, which returns the class from which </a:t>
            </a:r>
            <a:r>
              <a:rPr lang="en-US" sz="1200" kern="1200" baseline="0" dirty="0" err="1" smtClean="0">
                <a:solidFill>
                  <a:schemeClr val="tx1"/>
                </a:solidFill>
                <a:latin typeface="+mn-lt"/>
                <a:ea typeface="+mn-ea"/>
                <a:cs typeface="+mn-cs"/>
              </a:rPr>
              <a:t>defaultController</a:t>
            </a:r>
            <a:r>
              <a:rPr lang="en-US" sz="1200" kern="1200" baseline="0" dirty="0" smtClean="0">
                <a:solidFill>
                  <a:schemeClr val="tx1"/>
                </a:solidFill>
                <a:latin typeface="+mn-lt"/>
                <a:ea typeface="+mn-ea"/>
                <a:cs typeface="+mn-cs"/>
              </a:rPr>
              <a:t> creates instances. So </a:t>
            </a:r>
            <a:r>
              <a:rPr lang="en-US" sz="1200" kern="1200" baseline="0" dirty="0" err="1" smtClean="0">
                <a:solidFill>
                  <a:schemeClr val="tx1"/>
                </a:solidFill>
                <a:latin typeface="+mn-lt"/>
                <a:ea typeface="+mn-ea"/>
                <a:cs typeface="+mn-cs"/>
              </a:rPr>
              <a:t>defaultControllerClass</a:t>
            </a:r>
            <a:r>
              <a:rPr lang="en-US" sz="1200" kern="1200" baseline="0" dirty="0" smtClean="0">
                <a:solidFill>
                  <a:schemeClr val="tx1"/>
                </a:solidFill>
                <a:latin typeface="+mn-lt"/>
                <a:ea typeface="+mn-ea"/>
                <a:cs typeface="+mn-cs"/>
              </a:rPr>
              <a:t> is the real factory method, that is, the method that subclasses should override.</a:t>
            </a:r>
          </a:p>
          <a:p>
            <a:pPr marL="228600" indent="-228600" algn="just">
              <a:buAutoNum type="arabicPeriod"/>
            </a:pPr>
            <a:r>
              <a:rPr lang="en-US" b="0" baseline="0" dirty="0" smtClean="0"/>
              <a:t>In Smalltalk-80 the factory method </a:t>
            </a:r>
            <a:r>
              <a:rPr lang="en-US" b="0" baseline="0" dirty="0" err="1" smtClean="0"/>
              <a:t>parserClass</a:t>
            </a:r>
            <a:r>
              <a:rPr lang="en-US" b="0" baseline="0" dirty="0" smtClean="0"/>
              <a:t> defined by Behavior (a superclass of all objects representing classes). This enables a class to use a customized parser for its source code.</a:t>
            </a:r>
          </a:p>
          <a:p>
            <a:pPr marL="228600" indent="-228600" algn="just">
              <a:buAutoNum type="arabicPeriod"/>
            </a:pPr>
            <a:r>
              <a:rPr lang="en-US" b="0" baseline="0" dirty="0" smtClean="0"/>
              <a:t>The </a:t>
            </a:r>
            <a:r>
              <a:rPr lang="en-US" b="0" baseline="0" dirty="0" err="1" smtClean="0"/>
              <a:t>Orbix</a:t>
            </a:r>
            <a:r>
              <a:rPr lang="en-US" b="0" baseline="0" dirty="0" smtClean="0"/>
              <a:t> ORB system from IONA Technologies uses Factory Method to generate an appropriate type of proxy when an object requests a reference to a remote object.</a:t>
            </a:r>
          </a:p>
          <a:p>
            <a:pPr marL="228600" indent="-228600" algn="just">
              <a:buNone/>
            </a:pPr>
            <a:endParaRPr lang="en-US" b="0" baseline="0" dirty="0" smtClean="0"/>
          </a:p>
          <a:p>
            <a:pPr marL="228600" indent="-228600" algn="just">
              <a:buNone/>
            </a:pPr>
            <a:r>
              <a:rPr lang="en-US" b="1" baseline="0" dirty="0" smtClean="0"/>
              <a:t>Related Patterns:</a:t>
            </a:r>
          </a:p>
          <a:p>
            <a:pPr marL="228600" indent="-228600" algn="just">
              <a:buFont typeface="Arial" pitchFamily="34" charset="0"/>
              <a:buChar char="•"/>
            </a:pPr>
            <a:r>
              <a:rPr lang="en-US" b="0" baseline="0" dirty="0" smtClean="0"/>
              <a:t>Abstract Factory is often implemented with factory methods.</a:t>
            </a:r>
          </a:p>
          <a:p>
            <a:pPr marL="228600" indent="-228600" algn="just">
              <a:buFont typeface="Arial" pitchFamily="34" charset="0"/>
              <a:buChar char="•"/>
            </a:pPr>
            <a:r>
              <a:rPr lang="en-US" b="0" baseline="0" dirty="0" smtClean="0"/>
              <a:t>Factory methods are usually called within Template Methods. In the Document example above, </a:t>
            </a:r>
            <a:r>
              <a:rPr lang="en-US" b="0" baseline="0" dirty="0" err="1" smtClean="0"/>
              <a:t>NewDocument</a:t>
            </a:r>
            <a:r>
              <a:rPr lang="en-US" b="0" baseline="0" dirty="0" smtClean="0"/>
              <a:t>() is a template method.</a:t>
            </a:r>
          </a:p>
          <a:p>
            <a:pPr marL="228600" indent="-228600" algn="just">
              <a:buFont typeface="Arial" pitchFamily="34" charset="0"/>
              <a:buChar char="•"/>
            </a:pPr>
            <a:r>
              <a:rPr lang="en-US" b="0" baseline="0" dirty="0" smtClean="0"/>
              <a:t>Prototypes don’t require </a:t>
            </a:r>
            <a:r>
              <a:rPr lang="en-US" b="0" baseline="0" dirty="0" err="1" smtClean="0"/>
              <a:t>subclassing</a:t>
            </a:r>
            <a:r>
              <a:rPr lang="en-US" b="0" baseline="0" dirty="0" smtClean="0"/>
              <a:t> Creator. Instead, they often require an Initialize operation on the product class. Factory Method doesn’t require such operation.</a:t>
            </a:r>
          </a:p>
          <a:p>
            <a:pPr marL="228600" indent="-228600" algn="just">
              <a:buFont typeface="Arial" pitchFamily="34" charset="0"/>
              <a:buNone/>
            </a:pPr>
            <a:endParaRPr lang="en-US" b="0" baseline="0" dirty="0" smtClean="0"/>
          </a:p>
          <a:p>
            <a:pPr marL="228600" marR="0" indent="-228600" algn="just" defTabSz="914400" rtl="0" eaLnBrk="1" fontAlgn="auto" latinLnBrk="0" hangingPunct="1">
              <a:lnSpc>
                <a:spcPct val="100000"/>
              </a:lnSpc>
              <a:spcBef>
                <a:spcPts val="0"/>
              </a:spcBef>
              <a:spcAft>
                <a:spcPts val="0"/>
              </a:spcAft>
              <a:buClrTx/>
              <a:buSzTx/>
              <a:buFont typeface="Arial" pitchFamily="34" charset="0"/>
              <a:buNone/>
              <a:tabLst/>
              <a:defRPr/>
            </a:pPr>
            <a:r>
              <a:rPr lang="en-US" b="0" i="0" baseline="0" dirty="0" smtClean="0"/>
              <a:t>Example Factory Method classes in java API:</a:t>
            </a:r>
          </a:p>
          <a:p>
            <a:pPr marL="228600" indent="-228600" algn="just">
              <a:buFont typeface="Arial" pitchFamily="34" charset="0"/>
              <a:buNone/>
            </a:pPr>
            <a:r>
              <a:rPr lang="en-US" b="0" baseline="0" dirty="0" err="1" smtClean="0"/>
              <a:t>java.util.Calendar</a:t>
            </a:r>
            <a:endParaRPr lang="en-US" b="0" baseline="0" dirty="0" smtClean="0"/>
          </a:p>
          <a:p>
            <a:pPr marL="228600" indent="-228600" algn="just">
              <a:buFont typeface="Arial" pitchFamily="34" charset="0"/>
              <a:buNone/>
            </a:pPr>
            <a:r>
              <a:rPr lang="en-US" b="0" baseline="0" dirty="0" err="1" smtClean="0"/>
              <a:t>java.util.ResourceBundle</a:t>
            </a:r>
            <a:endParaRPr lang="en-US" b="0" baseline="0" dirty="0" smtClean="0"/>
          </a:p>
          <a:p>
            <a:pPr marL="228600" indent="-228600" algn="just">
              <a:buFont typeface="Arial" pitchFamily="34" charset="0"/>
              <a:buNone/>
            </a:pPr>
            <a:r>
              <a:rPr lang="en-US" b="0" baseline="0" dirty="0" err="1" smtClean="0"/>
              <a:t>java.text.NumberFormat</a:t>
            </a:r>
            <a:endParaRPr lang="en-US" b="0" baseline="0" dirty="0" smtClean="0"/>
          </a:p>
          <a:p>
            <a:pPr marL="228600" indent="-228600" algn="just">
              <a:buFont typeface="Arial" pitchFamily="34" charset="0"/>
              <a:buNone/>
            </a:pPr>
            <a:r>
              <a:rPr lang="en-US" b="0" baseline="0" dirty="0" err="1" smtClean="0"/>
              <a:t>java.nio.charset.Charset</a:t>
            </a:r>
            <a:endParaRPr lang="en-US" b="0" baseline="0" dirty="0" smtClean="0"/>
          </a:p>
          <a:p>
            <a:pPr marL="228600" indent="-228600" algn="just">
              <a:buFont typeface="Arial" pitchFamily="34" charset="0"/>
              <a:buNone/>
            </a:pPr>
            <a:r>
              <a:rPr lang="en-US" b="0" baseline="0" dirty="0" err="1" smtClean="0"/>
              <a:t>java.net.URLStreamHandlerFactory</a:t>
            </a:r>
            <a:endParaRPr lang="en-US" b="0" baseline="0" dirty="0" smtClean="0"/>
          </a:p>
        </p:txBody>
      </p:sp>
      <p:sp>
        <p:nvSpPr>
          <p:cNvPr id="4" name="Slide Number Placeholder 3"/>
          <p:cNvSpPr>
            <a:spLocks noGrp="1"/>
          </p:cNvSpPr>
          <p:nvPr>
            <p:ph type="sldNum" sz="quarter" idx="10"/>
          </p:nvPr>
        </p:nvSpPr>
        <p:spPr/>
        <p:txBody>
          <a:bodyPr/>
          <a:lstStyle/>
          <a:p>
            <a:fld id="{52F88800-C166-4BF5-BAA9-4CA2D843655A}" type="slidenum">
              <a:rPr lang="en-US" smtClean="0"/>
              <a:pPr/>
              <a:t>86</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Factory Method</a:t>
            </a:r>
            <a:r>
              <a:rPr lang="en-US" dirty="0" smtClean="0"/>
              <a:t> defines an interface for creating objects, but lets subclasses decide which classes to instantiate. Injection molding presses demonstrate this pattern. Manufacturers of plastic toys process plastic molding powder, and inject the plastic into molds of the desired shapes. The class of toy (car, action figure, etc.) is determined by the mold.</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87</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90</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95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b="1" dirty="0" smtClean="0"/>
              <a:t>Intent:</a:t>
            </a:r>
          </a:p>
          <a:p>
            <a:pPr algn="just"/>
            <a:r>
              <a:rPr lang="en-US" b="0" dirty="0" smtClean="0"/>
              <a:t>Separate the construction of a complex object from its representation so that the same construction process can create</a:t>
            </a:r>
            <a:r>
              <a:rPr lang="en-US" b="0" baseline="0" dirty="0" smtClean="0"/>
              <a:t> different representations.</a:t>
            </a:r>
          </a:p>
          <a:p>
            <a:pPr algn="just"/>
            <a:endParaRPr lang="en-US" b="0" baseline="0" dirty="0" smtClean="0"/>
          </a:p>
          <a:p>
            <a:pPr algn="just"/>
            <a:r>
              <a:rPr lang="en-US" b="1" dirty="0" smtClean="0"/>
              <a:t>Motivation:</a:t>
            </a:r>
          </a:p>
          <a:p>
            <a:pPr algn="just"/>
            <a:r>
              <a:rPr lang="en-US" b="0" dirty="0" smtClean="0"/>
              <a:t>A RTF</a:t>
            </a:r>
            <a:r>
              <a:rPr lang="en-US" b="0" baseline="0" dirty="0" smtClean="0"/>
              <a:t> (Rich Text Format) reader application should be able to convert a RTF document to several formats like: plain text or </a:t>
            </a:r>
            <a:r>
              <a:rPr lang="en-US" b="0" baseline="0" dirty="0" err="1" smtClean="0"/>
              <a:t>TeX</a:t>
            </a:r>
            <a:r>
              <a:rPr lang="en-US" b="0" baseline="0" dirty="0" smtClean="0"/>
              <a:t> representation or into a text widget which allows users to directly interact. The problem here is, the number of possible conversions is open ended. So, it should be easy to add a new conversion without modifying the reader.</a:t>
            </a:r>
          </a:p>
          <a:p>
            <a:pPr algn="just"/>
            <a:endParaRPr lang="en-US" b="0" baseline="0" dirty="0" smtClean="0"/>
          </a:p>
          <a:p>
            <a:pPr algn="just"/>
            <a:r>
              <a:rPr lang="en-US" b="0" baseline="0" dirty="0" smtClean="0"/>
              <a:t>A solution to this problem is, the </a:t>
            </a:r>
            <a:r>
              <a:rPr lang="en-US" b="0" baseline="0" dirty="0" err="1" smtClean="0"/>
              <a:t>RTFReader</a:t>
            </a:r>
            <a:r>
              <a:rPr lang="en-US" b="0" baseline="0" dirty="0" smtClean="0"/>
              <a:t> class uses a </a:t>
            </a:r>
            <a:r>
              <a:rPr lang="en-US" b="0" baseline="0" dirty="0" err="1" smtClean="0"/>
              <a:t>TextConverter</a:t>
            </a:r>
            <a:r>
              <a:rPr lang="en-US" b="0" baseline="0" dirty="0" smtClean="0"/>
              <a:t> object that converts RTF to other textual </a:t>
            </a:r>
            <a:r>
              <a:rPr lang="en-US" b="0" baseline="0" dirty="0" err="1" smtClean="0"/>
              <a:t>repesentations</a:t>
            </a:r>
            <a:r>
              <a:rPr lang="en-US" b="0" baseline="0" dirty="0" smtClean="0"/>
              <a:t>. Whenever the </a:t>
            </a:r>
            <a:r>
              <a:rPr lang="en-US" b="0" baseline="0" dirty="0" err="1" smtClean="0"/>
              <a:t>RTReader</a:t>
            </a:r>
            <a:r>
              <a:rPr lang="en-US" b="0" baseline="0" dirty="0" smtClean="0"/>
              <a:t> encounters a RTF token, it notifies the </a:t>
            </a:r>
            <a:r>
              <a:rPr lang="en-US" b="0" baseline="0" dirty="0" err="1" smtClean="0"/>
              <a:t>TextConverter</a:t>
            </a:r>
            <a:r>
              <a:rPr lang="en-US" b="0" baseline="0" dirty="0" smtClean="0"/>
              <a:t> object about it. </a:t>
            </a:r>
            <a:r>
              <a:rPr lang="en-US" b="0" baseline="0" dirty="0" err="1" smtClean="0"/>
              <a:t>TextConverter</a:t>
            </a:r>
            <a:r>
              <a:rPr lang="en-US" b="0" baseline="0" dirty="0" smtClean="0"/>
              <a:t> object is responsible both for converting the data and for representing the token in a specific format.</a:t>
            </a:r>
          </a:p>
          <a:p>
            <a:pPr algn="just"/>
            <a:endParaRPr lang="en-US" b="0" baseline="0" dirty="0" smtClean="0"/>
          </a:p>
          <a:p>
            <a:pPr algn="just"/>
            <a:r>
              <a:rPr lang="en-US" b="0" baseline="0" dirty="0" smtClean="0"/>
              <a:t>The subclasses of </a:t>
            </a:r>
            <a:r>
              <a:rPr lang="en-US" b="0" baseline="0" dirty="0" err="1" smtClean="0"/>
              <a:t>TextConverter</a:t>
            </a:r>
            <a:r>
              <a:rPr lang="en-US" b="0" baseline="0" dirty="0" smtClean="0"/>
              <a:t> are specialized for different conversions. For example, the </a:t>
            </a:r>
            <a:r>
              <a:rPr lang="en-US" b="0" baseline="0" dirty="0" err="1" smtClean="0"/>
              <a:t>ASCIIConverter</a:t>
            </a:r>
            <a:r>
              <a:rPr lang="en-US" b="0" baseline="0" dirty="0" smtClean="0"/>
              <a:t> converts RTF to plain text. </a:t>
            </a:r>
            <a:r>
              <a:rPr lang="en-US" b="0" baseline="0" dirty="0" err="1" smtClean="0"/>
              <a:t>TeXConverter</a:t>
            </a:r>
            <a:r>
              <a:rPr lang="en-US" b="0" baseline="0" dirty="0" smtClean="0"/>
              <a:t> will produce a </a:t>
            </a:r>
            <a:r>
              <a:rPr lang="en-US" b="0" baseline="0" dirty="0" err="1" smtClean="0"/>
              <a:t>TeX</a:t>
            </a:r>
            <a:r>
              <a:rPr lang="en-US" b="0" baseline="0" dirty="0" smtClean="0"/>
              <a:t> representation and </a:t>
            </a:r>
            <a:r>
              <a:rPr lang="en-US" b="0" baseline="0" dirty="0" err="1" smtClean="0"/>
              <a:t>TextWidgetConverter</a:t>
            </a:r>
            <a:r>
              <a:rPr lang="en-US" b="0" baseline="0" dirty="0" smtClean="0"/>
              <a:t> will produce a complex user interface object that lets the user see and edit the text.</a:t>
            </a:r>
          </a:p>
          <a:p>
            <a:pPr algn="just"/>
            <a:endParaRPr lang="en-US" b="0" baseline="0" dirty="0" smtClean="0"/>
          </a:p>
          <a:p>
            <a:pPr algn="just"/>
            <a:r>
              <a:rPr lang="en-US" b="0" baseline="0" dirty="0" smtClean="0"/>
              <a:t>Each converter class takes the responsibility for creating and assembling a complex object and puts it behind an abstract interface. Each converter class is called a </a:t>
            </a:r>
            <a:r>
              <a:rPr lang="en-US" b="1" baseline="0" dirty="0" smtClean="0"/>
              <a:t>builder </a:t>
            </a:r>
            <a:r>
              <a:rPr lang="en-US" b="0" baseline="0" dirty="0" smtClean="0"/>
              <a:t>in the pattern, and the reader is called the </a:t>
            </a:r>
            <a:r>
              <a:rPr lang="en-US" b="1" baseline="0" dirty="0" smtClean="0"/>
              <a:t>director</a:t>
            </a:r>
            <a:r>
              <a:rPr lang="en-US" b="0" baseline="0" dirty="0" smtClean="0"/>
              <a:t>. The Builder pattern separates the algorithm for interpreting a textual format (reader for RTF documents) from how a converted format gets created and represented.</a:t>
            </a:r>
          </a:p>
          <a:p>
            <a:pPr algn="just"/>
            <a:endParaRPr lang="en-US" b="0" baseline="0" dirty="0" smtClean="0"/>
          </a:p>
          <a:p>
            <a:pPr algn="just"/>
            <a:r>
              <a:rPr lang="en-US" b="1" baseline="0" dirty="0" smtClean="0"/>
              <a:t>Applicability:</a:t>
            </a:r>
          </a:p>
          <a:p>
            <a:pPr algn="just"/>
            <a:r>
              <a:rPr lang="en-US" b="0" baseline="0" dirty="0" smtClean="0"/>
              <a:t>Use the Builder pattern when:</a:t>
            </a:r>
          </a:p>
          <a:p>
            <a:pPr algn="just">
              <a:buFont typeface="Arial" pitchFamily="34" charset="0"/>
              <a:buChar char="•"/>
            </a:pPr>
            <a:r>
              <a:rPr lang="en-US" b="0" baseline="0" dirty="0" smtClean="0"/>
              <a:t> The algorithm for creating a complex object should be independent of the parts that make up the object and how they are assembled.</a:t>
            </a:r>
          </a:p>
          <a:p>
            <a:pPr algn="just">
              <a:buFont typeface="Arial" pitchFamily="34" charset="0"/>
              <a:buChar char="•"/>
            </a:pPr>
            <a:r>
              <a:rPr lang="en-US" b="0" baseline="0" dirty="0" smtClean="0"/>
              <a:t> The construction process must allow different representations for the object that is constructed.</a:t>
            </a:r>
          </a:p>
          <a:p>
            <a:pPr algn="just">
              <a:buFont typeface="Arial" pitchFamily="34" charset="0"/>
              <a:buNone/>
            </a:pPr>
            <a:endParaRPr lang="en-US" b="0" baseline="0" dirty="0" smtClean="0"/>
          </a:p>
          <a:p>
            <a:pPr algn="just">
              <a:buFont typeface="Arial" pitchFamily="34" charset="0"/>
              <a:buNone/>
            </a:pPr>
            <a:r>
              <a:rPr lang="en-US" b="0" baseline="0" dirty="0" smtClean="0"/>
              <a:t>Examples where Builder pattern can be applied:</a:t>
            </a:r>
          </a:p>
          <a:p>
            <a:pPr algn="just">
              <a:buFont typeface="Arial" pitchFamily="34" charset="0"/>
              <a:buChar char="•"/>
            </a:pPr>
            <a:r>
              <a:rPr lang="en-US" b="0" baseline="0" dirty="0" smtClean="0"/>
              <a:t> Vehicle manufacturer</a:t>
            </a:r>
          </a:p>
          <a:p>
            <a:pPr algn="just">
              <a:buFont typeface="Arial" pitchFamily="34" charset="0"/>
              <a:buChar char="•"/>
            </a:pPr>
            <a:r>
              <a:rPr lang="en-US" b="0" baseline="0" dirty="0" smtClean="0"/>
              <a:t> Student exams</a:t>
            </a:r>
          </a:p>
          <a:p>
            <a:pPr algn="just">
              <a:buFont typeface="Arial" pitchFamily="34" charset="0"/>
              <a:buNone/>
            </a:pPr>
            <a:endParaRPr lang="en-US" b="0" baseline="0" dirty="0" smtClean="0"/>
          </a:p>
          <a:p>
            <a:pPr algn="just">
              <a:buFont typeface="Arial" pitchFamily="34" charset="0"/>
              <a:buNone/>
            </a:pPr>
            <a:r>
              <a:rPr lang="en-US" b="1" baseline="0" dirty="0" smtClean="0"/>
              <a:t>Structure:</a:t>
            </a:r>
          </a:p>
          <a:p>
            <a:pPr algn="just">
              <a:buFont typeface="Arial" pitchFamily="34" charset="0"/>
              <a:buNone/>
            </a:pPr>
            <a:endParaRPr lang="en-US" b="1" baseline="0" dirty="0" smtClean="0"/>
          </a:p>
          <a:p>
            <a:pPr algn="just">
              <a:buFont typeface="Arial" pitchFamily="34" charset="0"/>
              <a:buNone/>
            </a:pPr>
            <a:endParaRPr lang="en-US" b="1" baseline="0" dirty="0" smtClean="0"/>
          </a:p>
          <a:p>
            <a:pPr algn="just">
              <a:buFont typeface="Arial" pitchFamily="34" charset="0"/>
              <a:buNone/>
            </a:pPr>
            <a:r>
              <a:rPr lang="en-US" b="1" baseline="0" dirty="0" smtClean="0"/>
              <a:t>Participants:</a:t>
            </a:r>
          </a:p>
          <a:p>
            <a:pPr algn="just">
              <a:buFont typeface="Arial" pitchFamily="34" charset="0"/>
              <a:buNone/>
            </a:pPr>
            <a:r>
              <a:rPr lang="en-US" b="0" baseline="0" dirty="0" smtClean="0"/>
              <a:t>The </a:t>
            </a:r>
            <a:r>
              <a:rPr lang="en-US" b="0" baseline="0" dirty="0" err="1" smtClean="0"/>
              <a:t>particpants</a:t>
            </a:r>
            <a:r>
              <a:rPr lang="en-US" b="0" baseline="0" dirty="0" smtClean="0"/>
              <a:t> in the Builder pattern are:</a:t>
            </a:r>
          </a:p>
          <a:p>
            <a:pPr algn="just">
              <a:buFont typeface="Arial" pitchFamily="34" charset="0"/>
              <a:buNone/>
            </a:pPr>
            <a:r>
              <a:rPr lang="en-US" b="0" i="1" baseline="0" dirty="0" smtClean="0"/>
              <a:t>Builder:</a:t>
            </a:r>
            <a:r>
              <a:rPr lang="en-US" b="0" i="0" baseline="0" dirty="0" smtClean="0"/>
              <a:t> Provides an abstract interface for creating parts of a Product object.</a:t>
            </a:r>
          </a:p>
          <a:p>
            <a:pPr algn="just">
              <a:buFont typeface="Arial" pitchFamily="34" charset="0"/>
              <a:buNone/>
            </a:pPr>
            <a:r>
              <a:rPr lang="en-US" b="0" i="1" baseline="0" dirty="0" err="1" smtClean="0"/>
              <a:t>ConcreteBuilder</a:t>
            </a:r>
            <a:r>
              <a:rPr lang="en-US" b="0" i="1" baseline="0" dirty="0" smtClean="0"/>
              <a:t>:</a:t>
            </a:r>
            <a:r>
              <a:rPr lang="en-US" b="0" i="0" baseline="0" dirty="0" smtClean="0"/>
              <a:t> Constructs and assembles the parts of the Product by implementing the Builder interface. Defines and keeps track of the representation it creates. Provides an interface for retrieving the product.</a:t>
            </a:r>
          </a:p>
          <a:p>
            <a:pPr algn="just">
              <a:buFont typeface="Arial" pitchFamily="34" charset="0"/>
              <a:buNone/>
            </a:pPr>
            <a:r>
              <a:rPr lang="en-US" b="0" i="1" baseline="0" dirty="0" smtClean="0"/>
              <a:t>Director: </a:t>
            </a:r>
            <a:r>
              <a:rPr lang="en-US" b="0" i="0" baseline="0" dirty="0" smtClean="0"/>
              <a:t>Constructs an object using the Builder interface.</a:t>
            </a:r>
          </a:p>
          <a:p>
            <a:pPr algn="just">
              <a:buFont typeface="Arial" pitchFamily="34" charset="0"/>
              <a:buNone/>
            </a:pPr>
            <a:r>
              <a:rPr lang="en-US" b="0" i="1" baseline="0" dirty="0" smtClean="0"/>
              <a:t>Product: </a:t>
            </a:r>
            <a:r>
              <a:rPr lang="en-US" b="0" i="0" baseline="0" dirty="0" smtClean="0"/>
              <a:t>Represents the complex object under construction. Includes classes that define the constituent parts, including interfaces for assembling the parts into the final result.</a:t>
            </a:r>
          </a:p>
          <a:p>
            <a:pPr algn="just">
              <a:buFont typeface="Arial" pitchFamily="34" charset="0"/>
              <a:buNone/>
            </a:pPr>
            <a:endParaRPr lang="en-US" b="0" i="0" baseline="0" dirty="0" smtClean="0"/>
          </a:p>
          <a:p>
            <a:pPr algn="just">
              <a:buFont typeface="Arial" pitchFamily="34" charset="0"/>
              <a:buNone/>
            </a:pPr>
            <a:r>
              <a:rPr lang="en-US" b="1" i="0" baseline="0" dirty="0" smtClean="0"/>
              <a:t>Collaborations:</a:t>
            </a:r>
          </a:p>
          <a:p>
            <a:pPr algn="just">
              <a:buFont typeface="Arial" pitchFamily="34" charset="0"/>
              <a:buChar char="•"/>
            </a:pPr>
            <a:r>
              <a:rPr lang="en-US" b="1" i="0" baseline="0" dirty="0" smtClean="0"/>
              <a:t> </a:t>
            </a:r>
            <a:r>
              <a:rPr lang="en-US" b="0" i="0" baseline="0" dirty="0" smtClean="0"/>
              <a:t>The client creates the Director object and configures it with the desired Builder object.</a:t>
            </a:r>
          </a:p>
          <a:p>
            <a:pPr algn="just">
              <a:buFont typeface="Arial" pitchFamily="34" charset="0"/>
              <a:buChar char="•"/>
            </a:pPr>
            <a:r>
              <a:rPr lang="en-US" b="0" i="0" baseline="0" dirty="0" smtClean="0"/>
              <a:t> Director notifies the Builder whenever a part of the product should be built.</a:t>
            </a:r>
          </a:p>
          <a:p>
            <a:pPr algn="just">
              <a:buFont typeface="Arial" pitchFamily="34" charset="0"/>
              <a:buChar char="•"/>
            </a:pPr>
            <a:r>
              <a:rPr lang="en-US" b="0" i="0" baseline="0" dirty="0" smtClean="0"/>
              <a:t> Builder handles the requests from the Director and adds parts to the product.</a:t>
            </a:r>
          </a:p>
          <a:p>
            <a:pPr algn="just">
              <a:buFont typeface="Arial" pitchFamily="34" charset="0"/>
              <a:buChar char="•"/>
            </a:pPr>
            <a:r>
              <a:rPr lang="en-US" b="0" i="0" baseline="0" dirty="0" smtClean="0"/>
              <a:t> The client retrieves the product from the Builder.</a:t>
            </a:r>
          </a:p>
          <a:p>
            <a:pPr algn="just">
              <a:buFont typeface="Arial" pitchFamily="34" charset="0"/>
              <a:buNone/>
            </a:pPr>
            <a:endParaRPr lang="en-US" b="0" i="0" baseline="0" dirty="0" smtClean="0"/>
          </a:p>
          <a:p>
            <a:pPr algn="just">
              <a:buFont typeface="Arial" pitchFamily="34" charset="0"/>
              <a:buNone/>
            </a:pPr>
            <a:r>
              <a:rPr lang="en-US" b="1" i="0" baseline="0" dirty="0" smtClean="0"/>
              <a:t>Consequences:</a:t>
            </a:r>
          </a:p>
          <a:p>
            <a:pPr algn="just">
              <a:buFont typeface="Arial" pitchFamily="34" charset="0"/>
              <a:buNone/>
            </a:pPr>
            <a:r>
              <a:rPr lang="en-US" b="0" i="0" baseline="0" dirty="0" smtClean="0"/>
              <a:t>The benefits and pitfalls of Builder pattern are:</a:t>
            </a:r>
          </a:p>
          <a:p>
            <a:pPr algn="just">
              <a:buFont typeface="Arial" pitchFamily="34" charset="0"/>
              <a:buChar char="•"/>
            </a:pPr>
            <a:r>
              <a:rPr lang="en-US" b="0" i="0" baseline="0" dirty="0" smtClean="0"/>
              <a:t> It let’s you vary the product’s internal representation.</a:t>
            </a:r>
          </a:p>
          <a:p>
            <a:pPr algn="just">
              <a:buFont typeface="Arial" pitchFamily="34" charset="0"/>
              <a:buChar char="•"/>
            </a:pPr>
            <a:r>
              <a:rPr lang="en-US" b="0" i="0" baseline="0" dirty="0" smtClean="0"/>
              <a:t> It isolates code for construction and representation.</a:t>
            </a:r>
          </a:p>
          <a:p>
            <a:pPr algn="just">
              <a:buFont typeface="Arial" pitchFamily="34" charset="0"/>
              <a:buChar char="•"/>
            </a:pPr>
            <a:r>
              <a:rPr lang="en-US" b="0" i="0" baseline="0" dirty="0" smtClean="0"/>
              <a:t> It gives you finer control over the construction process.</a:t>
            </a:r>
          </a:p>
          <a:p>
            <a:pPr algn="just">
              <a:buFont typeface="Arial" pitchFamily="34" charset="0"/>
              <a:buNone/>
            </a:pPr>
            <a:endParaRPr lang="en-US" b="0" i="0" baseline="0" dirty="0" smtClean="0"/>
          </a:p>
          <a:p>
            <a:pPr algn="just">
              <a:buFont typeface="Arial" pitchFamily="34" charset="0"/>
              <a:buNone/>
            </a:pPr>
            <a:r>
              <a:rPr lang="en-US" b="1" i="0" baseline="0" dirty="0" smtClean="0"/>
              <a:t>Implementation:</a:t>
            </a:r>
          </a:p>
          <a:p>
            <a:pPr algn="just">
              <a:buFont typeface="Arial" pitchFamily="34" charset="0"/>
              <a:buNone/>
            </a:pPr>
            <a:r>
              <a:rPr lang="en-US" dirty="0" smtClean="0"/>
              <a:t>The client, that may be either another object or the actual client that calls the main() method of the application, initiates the Builder and Director class. The Builder represents the complex object that needs to be built in terms of simpler objects and types. The constructor in the Director class receives a Builder object as a parameter from the Client and is responsible for calling the appropriate methods of the Builder class. In order to provide the Client with an interface for all concrete Builders, the Builder class should be an abstract one. This way you can add new types of complex objects by only defining the structure and reusing the logic for the actual construction process. The Client is the only one that needs to know about the new types, the Director needing to know which methods of the Builder to call. </a:t>
            </a:r>
          </a:p>
          <a:p>
            <a:pPr algn="just">
              <a:buFont typeface="Arial" pitchFamily="34" charset="0"/>
              <a:buNone/>
            </a:pPr>
            <a:endParaRPr lang="en-US" b="0" i="0" baseline="0" dirty="0" smtClean="0"/>
          </a:p>
          <a:p>
            <a:pPr algn="just">
              <a:buFont typeface="Arial" pitchFamily="34" charset="0"/>
              <a:buNone/>
            </a:pPr>
            <a:r>
              <a:rPr lang="en-US" dirty="0" smtClean="0"/>
              <a:t>The Client needs to convert a document from RTF format to ASCII format. There for, it calls the method </a:t>
            </a:r>
            <a:r>
              <a:rPr lang="en-US" dirty="0" err="1" smtClean="0"/>
              <a:t>createASCIIText</a:t>
            </a:r>
            <a:r>
              <a:rPr lang="en-US" dirty="0" smtClean="0"/>
              <a:t> that takes as a parameter the document that will be converted. This method calls the concrete builder, </a:t>
            </a:r>
            <a:r>
              <a:rPr lang="en-US" dirty="0" err="1" smtClean="0"/>
              <a:t>ASCIIConverter</a:t>
            </a:r>
            <a:r>
              <a:rPr lang="en-US" dirty="0" smtClean="0"/>
              <a:t>, that extends the Builder, </a:t>
            </a:r>
            <a:r>
              <a:rPr lang="en-US" dirty="0" err="1" smtClean="0"/>
              <a:t>TextConverter</a:t>
            </a:r>
            <a:r>
              <a:rPr lang="en-US" dirty="0" smtClean="0"/>
              <a:t>, and overrides its two methods for converting characters and paragraphs, and also the Director, </a:t>
            </a:r>
            <a:r>
              <a:rPr lang="en-US" dirty="0" err="1" smtClean="0"/>
              <a:t>RTFReader</a:t>
            </a:r>
            <a:r>
              <a:rPr lang="en-US" dirty="0" smtClean="0"/>
              <a:t>, that parses the document and calls the builder’s methods depending on the type of token encountered. The product, the </a:t>
            </a:r>
            <a:r>
              <a:rPr lang="en-US" dirty="0" err="1" smtClean="0"/>
              <a:t>ASCIIText</a:t>
            </a:r>
            <a:r>
              <a:rPr lang="en-US" dirty="0" smtClean="0"/>
              <a:t>, is built step by step, by appending converted characters. The implementation code is as follows:</a:t>
            </a:r>
          </a:p>
          <a:p>
            <a:pPr algn="just">
              <a:buFont typeface="Arial" pitchFamily="34" charset="0"/>
              <a:buNone/>
            </a:pPr>
            <a:endParaRPr lang="en-US" b="0" i="0" baseline="0" dirty="0" smtClean="0"/>
          </a:p>
          <a:p>
            <a:pPr algn="just">
              <a:buFont typeface="Arial" pitchFamily="34" charset="0"/>
              <a:buNone/>
            </a:pPr>
            <a:r>
              <a:rPr lang="en-US" b="0" i="0" baseline="0" dirty="0" smtClean="0"/>
              <a:t>//Abstract Builder</a:t>
            </a:r>
          </a:p>
          <a:p>
            <a:pPr algn="just">
              <a:buFont typeface="Arial" pitchFamily="34" charset="0"/>
              <a:buNone/>
            </a:pPr>
            <a:r>
              <a:rPr lang="en-US" b="0" i="0" baseline="0" dirty="0" smtClean="0"/>
              <a:t>class abstract class </a:t>
            </a:r>
            <a:r>
              <a:rPr lang="en-US" b="0" i="0" baseline="0" dirty="0" err="1" smtClean="0"/>
              <a:t>TextConverter</a:t>
            </a:r>
            <a:endParaRPr lang="en-US" b="0" i="0" baseline="0" dirty="0" smtClean="0"/>
          </a:p>
          <a:p>
            <a:pPr algn="just">
              <a:buFont typeface="Arial" pitchFamily="34" charset="0"/>
              <a:buNone/>
            </a:pPr>
            <a:r>
              <a:rPr lang="en-US" b="0" i="0" baseline="0" dirty="0" smtClean="0"/>
              <a:t>{</a:t>
            </a:r>
          </a:p>
          <a:p>
            <a:pPr algn="just">
              <a:buFont typeface="Arial" pitchFamily="34" charset="0"/>
              <a:buNone/>
            </a:pPr>
            <a:r>
              <a:rPr lang="en-US" b="0" i="0" baseline="0" dirty="0" smtClean="0"/>
              <a:t>	abstract void </a:t>
            </a:r>
            <a:r>
              <a:rPr lang="en-US" b="0" i="0" baseline="0" dirty="0" err="1" smtClean="0"/>
              <a:t>convertCharacter</a:t>
            </a:r>
            <a:r>
              <a:rPr lang="en-US" b="0" i="0" baseline="0" dirty="0" smtClean="0"/>
              <a:t>(char c);</a:t>
            </a:r>
          </a:p>
          <a:p>
            <a:pPr algn="just">
              <a:buFont typeface="Arial" pitchFamily="34" charset="0"/>
              <a:buNone/>
            </a:pPr>
            <a:r>
              <a:rPr lang="en-US" b="0" i="0" baseline="0" dirty="0" smtClean="0"/>
              <a:t>	abstract void </a:t>
            </a:r>
            <a:r>
              <a:rPr lang="en-US" b="0" i="0" baseline="0" dirty="0" err="1" smtClean="0"/>
              <a:t>convertParagraph</a:t>
            </a:r>
            <a:r>
              <a:rPr lang="en-US" b="0" i="0" baseline="0" dirty="0" smtClean="0"/>
              <a:t>();</a:t>
            </a:r>
          </a:p>
          <a:p>
            <a:pPr algn="just">
              <a:buFont typeface="Arial" pitchFamily="34" charset="0"/>
              <a:buNone/>
            </a:pPr>
            <a:r>
              <a:rPr lang="en-US" b="0" i="0" baseline="0" dirty="0" smtClean="0"/>
              <a:t>}</a:t>
            </a:r>
          </a:p>
          <a:p>
            <a:pPr algn="just">
              <a:buFont typeface="Arial" pitchFamily="34" charset="0"/>
              <a:buNone/>
            </a:pPr>
            <a:endParaRPr lang="en-US" b="0" i="0" baseline="0" dirty="0" smtClean="0"/>
          </a:p>
          <a:p>
            <a:pPr algn="just">
              <a:buFont typeface="Arial" pitchFamily="34" charset="0"/>
              <a:buNone/>
            </a:pPr>
            <a:r>
              <a:rPr lang="en-US" b="0" i="0" baseline="0" dirty="0" smtClean="0"/>
              <a:t>// Product</a:t>
            </a:r>
          </a:p>
          <a:p>
            <a:pPr algn="just">
              <a:buFont typeface="Arial" pitchFamily="34" charset="0"/>
              <a:buNone/>
            </a:pPr>
            <a:r>
              <a:rPr lang="en-US" b="0" i="0" baseline="0" dirty="0" smtClean="0"/>
              <a:t>class </a:t>
            </a:r>
            <a:r>
              <a:rPr lang="en-US" b="0" i="0" baseline="0" dirty="0" err="1" smtClean="0"/>
              <a:t>ASCIIText</a:t>
            </a:r>
            <a:endParaRPr lang="en-US" b="0" i="0" baseline="0" dirty="0" smtClean="0"/>
          </a:p>
          <a:p>
            <a:pPr algn="just">
              <a:buFont typeface="Arial" pitchFamily="34" charset="0"/>
              <a:buNone/>
            </a:pPr>
            <a:r>
              <a:rPr lang="en-US" b="0" i="0" baseline="0" dirty="0" smtClean="0"/>
              <a:t>{</a:t>
            </a:r>
          </a:p>
          <a:p>
            <a:pPr algn="just">
              <a:buFont typeface="Arial" pitchFamily="34" charset="0"/>
              <a:buNone/>
            </a:pPr>
            <a:r>
              <a:rPr lang="en-US" b="0" i="0" baseline="0" dirty="0" smtClean="0"/>
              <a:t>	public void append(char c)</a:t>
            </a:r>
          </a:p>
          <a:p>
            <a:pPr algn="just">
              <a:buFont typeface="Arial" pitchFamily="34" charset="0"/>
              <a:buNone/>
            </a:pPr>
            <a:r>
              <a:rPr lang="en-US" b="0" i="0" baseline="0" dirty="0" smtClean="0"/>
              <a:t>	{ //Implement the code here }</a:t>
            </a:r>
          </a:p>
          <a:p>
            <a:pPr algn="just">
              <a:buFont typeface="Arial" pitchFamily="34" charset="0"/>
              <a:buNone/>
            </a:pPr>
            <a:r>
              <a:rPr lang="en-US" b="0" i="0" baseline="0" dirty="0" smtClean="0"/>
              <a:t>}</a:t>
            </a:r>
          </a:p>
          <a:p>
            <a:pPr algn="just">
              <a:buFont typeface="Arial" pitchFamily="34" charset="0"/>
              <a:buNone/>
            </a:pPr>
            <a:endParaRPr lang="en-US" b="0" i="0" baseline="0" dirty="0" smtClean="0"/>
          </a:p>
          <a:p>
            <a:pPr algn="just">
              <a:buFont typeface="Arial" pitchFamily="34" charset="0"/>
              <a:buNone/>
            </a:pPr>
            <a:r>
              <a:rPr lang="en-US" b="0" i="0" baseline="0" dirty="0" smtClean="0"/>
              <a:t>//Concrete Builder</a:t>
            </a:r>
          </a:p>
          <a:p>
            <a:pPr algn="just">
              <a:buFont typeface="Arial" pitchFamily="34" charset="0"/>
              <a:buNone/>
            </a:pPr>
            <a:r>
              <a:rPr lang="en-US" b="0" i="0" baseline="0" dirty="0" smtClean="0"/>
              <a:t>class </a:t>
            </a:r>
            <a:r>
              <a:rPr lang="en-US" b="0" i="0" baseline="0" dirty="0" err="1" smtClean="0"/>
              <a:t>ASCIIConverter</a:t>
            </a:r>
            <a:r>
              <a:rPr lang="en-US" b="0" i="0" baseline="0" dirty="0" smtClean="0"/>
              <a:t> extends </a:t>
            </a:r>
            <a:r>
              <a:rPr lang="en-US" b="0" i="0" baseline="0" dirty="0" err="1" smtClean="0"/>
              <a:t>TextConverter</a:t>
            </a:r>
            <a:endParaRPr lang="en-US" b="0" i="0" baseline="0" dirty="0" smtClean="0"/>
          </a:p>
          <a:p>
            <a:pPr algn="just">
              <a:buFont typeface="Arial" pitchFamily="34" charset="0"/>
              <a:buNone/>
            </a:pPr>
            <a:r>
              <a:rPr lang="en-US" b="0" i="0" baseline="0" dirty="0" smtClean="0"/>
              <a:t>{</a:t>
            </a:r>
          </a:p>
          <a:p>
            <a:pPr algn="just">
              <a:buFont typeface="Arial" pitchFamily="34" charset="0"/>
              <a:buNone/>
            </a:pPr>
            <a:r>
              <a:rPr lang="en-US" b="0" i="0" baseline="0" dirty="0" smtClean="0"/>
              <a:t>	</a:t>
            </a:r>
            <a:r>
              <a:rPr lang="en-US" b="0" i="0" baseline="0" dirty="0" err="1" smtClean="0"/>
              <a:t>ASCIIText</a:t>
            </a:r>
            <a:r>
              <a:rPr lang="en-US" b="0" i="0" baseline="0" dirty="0" smtClean="0"/>
              <a:t> </a:t>
            </a:r>
            <a:r>
              <a:rPr lang="en-US" b="0" i="0" baseline="0" dirty="0" err="1" smtClean="0"/>
              <a:t>asciiTextObj</a:t>
            </a:r>
            <a:r>
              <a:rPr lang="en-US" b="0" i="0" baseline="0" dirty="0" smtClean="0"/>
              <a:t>;    //resulting product</a:t>
            </a:r>
          </a:p>
          <a:p>
            <a:pPr algn="just">
              <a:buFont typeface="Arial" pitchFamily="34" charset="0"/>
              <a:buNone/>
            </a:pPr>
            <a:endParaRPr lang="en-US" b="0" i="0" baseline="0" dirty="0" smtClean="0"/>
          </a:p>
          <a:p>
            <a:pPr algn="just">
              <a:buFont typeface="Arial" pitchFamily="34" charset="0"/>
              <a:buNone/>
            </a:pPr>
            <a:r>
              <a:rPr lang="en-US" b="0" i="0" baseline="0" dirty="0" smtClean="0"/>
              <a:t>	/*converts a character to target representation and appends to the resulting object*/</a:t>
            </a:r>
          </a:p>
          <a:p>
            <a:pPr algn="just">
              <a:buFont typeface="Arial" pitchFamily="34" charset="0"/>
              <a:buNone/>
            </a:pPr>
            <a:r>
              <a:rPr lang="en-US" b="0" i="0" baseline="0" dirty="0" smtClean="0"/>
              <a:t>	void </a:t>
            </a:r>
            <a:r>
              <a:rPr lang="en-US" b="0" i="0" baseline="0" dirty="0" err="1" smtClean="0"/>
              <a:t>convertCharacter</a:t>
            </a:r>
            <a:r>
              <a:rPr lang="en-US" b="0" i="0" baseline="0" dirty="0" smtClean="0"/>
              <a:t>(char c)</a:t>
            </a:r>
          </a:p>
          <a:p>
            <a:pPr algn="just">
              <a:buFont typeface="Arial" pitchFamily="34" charset="0"/>
              <a:buNone/>
            </a:pPr>
            <a:r>
              <a:rPr lang="en-US" b="0" i="0" baseline="0" dirty="0" smtClean="0"/>
              <a:t>	{</a:t>
            </a:r>
          </a:p>
          <a:p>
            <a:pPr algn="just">
              <a:buFont typeface="Arial" pitchFamily="34" charset="0"/>
              <a:buNone/>
            </a:pPr>
            <a:r>
              <a:rPr lang="en-US" b="0" i="0" baseline="0" dirty="0" smtClean="0"/>
              <a:t>		char </a:t>
            </a:r>
            <a:r>
              <a:rPr lang="en-US" b="0" i="0" baseline="0" dirty="0" err="1" smtClean="0"/>
              <a:t>asciiChar</a:t>
            </a:r>
            <a:r>
              <a:rPr lang="en-US" b="0" i="0" baseline="0" dirty="0" smtClean="0"/>
              <a:t> = new Character(c).</a:t>
            </a:r>
            <a:r>
              <a:rPr lang="en-US" b="0" i="0" baseline="0" dirty="0" err="1" smtClean="0"/>
              <a:t>charValue</a:t>
            </a:r>
            <a:r>
              <a:rPr lang="en-US" b="0" i="0" baseline="0" dirty="0" smtClean="0"/>
              <a:t>();</a:t>
            </a:r>
          </a:p>
          <a:p>
            <a:pPr algn="just">
              <a:buFont typeface="Arial" pitchFamily="34" charset="0"/>
              <a:buNone/>
            </a:pPr>
            <a:r>
              <a:rPr lang="en-US" b="0" i="0" baseline="0" dirty="0" smtClean="0"/>
              <a:t>		//gets the </a:t>
            </a:r>
            <a:r>
              <a:rPr lang="en-US" b="0" i="0" baseline="0" dirty="0" err="1" smtClean="0"/>
              <a:t>ascii</a:t>
            </a:r>
            <a:r>
              <a:rPr lang="en-US" b="0" i="0" baseline="0" dirty="0" smtClean="0"/>
              <a:t> character</a:t>
            </a:r>
          </a:p>
          <a:p>
            <a:pPr algn="just">
              <a:buFont typeface="Arial" pitchFamily="34" charset="0"/>
              <a:buNone/>
            </a:pPr>
            <a:r>
              <a:rPr lang="en-US" b="0" i="0" baseline="0" dirty="0" smtClean="0"/>
              <a:t>		</a:t>
            </a:r>
            <a:r>
              <a:rPr lang="en-US" b="0" i="0" baseline="0" dirty="0" err="1" smtClean="0"/>
              <a:t>asciiTextObj.append</a:t>
            </a:r>
            <a:r>
              <a:rPr lang="en-US" b="0" i="0" baseline="0" dirty="0" smtClean="0"/>
              <a:t>(</a:t>
            </a:r>
            <a:r>
              <a:rPr lang="en-US" b="0" i="0" baseline="0" dirty="0" err="1" smtClean="0"/>
              <a:t>asciiChar</a:t>
            </a:r>
            <a:r>
              <a:rPr lang="en-US" b="0" i="0" baseline="0" dirty="0" smtClean="0"/>
              <a:t>);</a:t>
            </a:r>
          </a:p>
          <a:p>
            <a:pPr algn="just">
              <a:buFont typeface="Arial" pitchFamily="34" charset="0"/>
              <a:buNone/>
            </a:pPr>
            <a:r>
              <a:rPr lang="en-US" b="0" i="0" baseline="0" dirty="0" smtClean="0"/>
              <a:t>	}</a:t>
            </a:r>
          </a:p>
          <a:p>
            <a:pPr algn="just">
              <a:buFont typeface="Arial" pitchFamily="34" charset="0"/>
              <a:buNone/>
            </a:pPr>
            <a:r>
              <a:rPr lang="en-US" b="0" i="0" baseline="0" dirty="0" smtClean="0"/>
              <a:t>	void </a:t>
            </a:r>
            <a:r>
              <a:rPr lang="en-US" b="0" i="0" baseline="0" dirty="0" err="1" smtClean="0"/>
              <a:t>convertParagraph</a:t>
            </a:r>
            <a:r>
              <a:rPr lang="en-US" b="0" i="0" baseline="0" dirty="0" smtClean="0"/>
              <a:t>() {}</a:t>
            </a:r>
          </a:p>
          <a:p>
            <a:pPr algn="just">
              <a:buFont typeface="Arial" pitchFamily="34" charset="0"/>
              <a:buNone/>
            </a:pPr>
            <a:r>
              <a:rPr lang="en-US" b="0" i="0" baseline="0" dirty="0" smtClean="0"/>
              <a:t>	</a:t>
            </a:r>
            <a:r>
              <a:rPr lang="en-US" b="0" i="0" baseline="0" dirty="0" err="1" smtClean="0"/>
              <a:t>ASCIIText</a:t>
            </a:r>
            <a:r>
              <a:rPr lang="en-US" b="0" i="0" baseline="0" dirty="0" smtClean="0"/>
              <a:t> </a:t>
            </a:r>
            <a:r>
              <a:rPr lang="en-US" b="0" i="0" baseline="0" dirty="0" err="1" smtClean="0"/>
              <a:t>getResult</a:t>
            </a:r>
            <a:r>
              <a:rPr lang="en-US" b="0" i="0" baseline="0" dirty="0" smtClean="0"/>
              <a:t>()</a:t>
            </a:r>
          </a:p>
          <a:p>
            <a:pPr algn="just">
              <a:buFont typeface="Arial" pitchFamily="34" charset="0"/>
              <a:buNone/>
            </a:pPr>
            <a:r>
              <a:rPr lang="en-US" b="0" i="0" baseline="0" dirty="0" smtClean="0"/>
              <a:t>	{</a:t>
            </a:r>
          </a:p>
          <a:p>
            <a:pPr algn="just">
              <a:buFont typeface="Arial" pitchFamily="34" charset="0"/>
              <a:buNone/>
            </a:pPr>
            <a:r>
              <a:rPr lang="en-US" b="0" i="0" baseline="0" dirty="0" smtClean="0"/>
              <a:t>		return </a:t>
            </a:r>
            <a:r>
              <a:rPr lang="en-US" b="0" i="0" baseline="0" dirty="0" err="1" smtClean="0"/>
              <a:t>asciiTextObj</a:t>
            </a:r>
            <a:r>
              <a:rPr lang="en-US" b="0" i="0" baseline="0" dirty="0" smtClean="0"/>
              <a:t>;</a:t>
            </a:r>
          </a:p>
          <a:p>
            <a:pPr algn="just">
              <a:buFont typeface="Arial" pitchFamily="34" charset="0"/>
              <a:buNone/>
            </a:pPr>
            <a:r>
              <a:rPr lang="en-US" b="0" i="0" baseline="0" dirty="0" smtClean="0"/>
              <a:t>	}</a:t>
            </a:r>
          </a:p>
          <a:p>
            <a:pPr algn="just">
              <a:buFont typeface="Arial" pitchFamily="34" charset="0"/>
              <a:buNone/>
            </a:pPr>
            <a:r>
              <a:rPr lang="en-US" b="0" i="0" baseline="0" dirty="0" smtClean="0"/>
              <a:t>}</a:t>
            </a:r>
          </a:p>
          <a:p>
            <a:pPr algn="just">
              <a:buFont typeface="Arial" pitchFamily="34" charset="0"/>
              <a:buNone/>
            </a:pPr>
            <a:endParaRPr lang="en-US" b="0" i="0" baseline="0" dirty="0" smtClean="0"/>
          </a:p>
          <a:p>
            <a:pPr algn="just">
              <a:buFont typeface="Arial" pitchFamily="34" charset="0"/>
              <a:buNone/>
            </a:pPr>
            <a:r>
              <a:rPr lang="en-US" b="0" i="0" baseline="0" dirty="0" smtClean="0"/>
              <a:t>//This class abstracts the document object</a:t>
            </a:r>
          </a:p>
          <a:p>
            <a:pPr algn="just">
              <a:buFont typeface="Arial" pitchFamily="34" charset="0"/>
              <a:buNone/>
            </a:pPr>
            <a:r>
              <a:rPr lang="en-US" b="0" i="0" baseline="0" dirty="0" smtClean="0"/>
              <a:t>class Document</a:t>
            </a:r>
          </a:p>
          <a:p>
            <a:pPr algn="just">
              <a:buFont typeface="Arial" pitchFamily="34" charset="0"/>
              <a:buNone/>
            </a:pPr>
            <a:r>
              <a:rPr lang="en-US" b="0" i="0" baseline="0" dirty="0" smtClean="0"/>
              <a:t>{</a:t>
            </a:r>
          </a:p>
          <a:p>
            <a:pPr algn="just">
              <a:buFont typeface="Arial" pitchFamily="34" charset="0"/>
              <a:buNone/>
            </a:pPr>
            <a:r>
              <a:rPr lang="en-US" b="0" i="0" baseline="0" dirty="0" smtClean="0"/>
              <a:t>	static int value;</a:t>
            </a:r>
          </a:p>
          <a:p>
            <a:pPr algn="just">
              <a:buFont typeface="Arial" pitchFamily="34" charset="0"/>
              <a:buNone/>
            </a:pPr>
            <a:r>
              <a:rPr lang="en-US" b="0" i="0" baseline="0" dirty="0" smtClean="0"/>
              <a:t>	char token;</a:t>
            </a:r>
          </a:p>
          <a:p>
            <a:pPr algn="just">
              <a:buFont typeface="Arial" pitchFamily="34" charset="0"/>
              <a:buNone/>
            </a:pPr>
            <a:r>
              <a:rPr lang="en-US" b="0" i="0" baseline="0" dirty="0" smtClean="0"/>
              <a:t>	public char </a:t>
            </a:r>
            <a:r>
              <a:rPr lang="en-US" b="0" i="0" baseline="0" dirty="0" err="1" smtClean="0"/>
              <a:t>getNextToken</a:t>
            </a:r>
            <a:r>
              <a:rPr lang="en-US" b="0" i="0" baseline="0" dirty="0" smtClean="0"/>
              <a:t>()</a:t>
            </a:r>
          </a:p>
          <a:p>
            <a:pPr algn="just">
              <a:buFont typeface="Arial" pitchFamily="34" charset="0"/>
              <a:buNone/>
            </a:pPr>
            <a:r>
              <a:rPr lang="en-US" b="0" i="0" baseline="0" dirty="0" smtClean="0"/>
              <a:t>	{</a:t>
            </a:r>
          </a:p>
          <a:p>
            <a:pPr algn="just">
              <a:buFont typeface="Arial" pitchFamily="34" charset="0"/>
              <a:buNone/>
            </a:pPr>
            <a:r>
              <a:rPr lang="en-US" b="0" i="0" baseline="0" dirty="0" smtClean="0"/>
              <a:t>		//Get the next token</a:t>
            </a:r>
          </a:p>
          <a:p>
            <a:pPr algn="just">
              <a:buFont typeface="Arial" pitchFamily="34" charset="0"/>
              <a:buNone/>
            </a:pPr>
            <a:r>
              <a:rPr lang="en-US" b="0" i="0" baseline="0" dirty="0" smtClean="0"/>
              <a:t>		return token;</a:t>
            </a:r>
          </a:p>
          <a:p>
            <a:pPr algn="just">
              <a:buFont typeface="Arial" pitchFamily="34" charset="0"/>
              <a:buNone/>
            </a:pPr>
            <a:r>
              <a:rPr lang="en-US" b="0" i="0" baseline="0" dirty="0" smtClean="0"/>
              <a:t>	}</a:t>
            </a:r>
          </a:p>
          <a:p>
            <a:pPr algn="just">
              <a:buFont typeface="Arial" pitchFamily="34" charset="0"/>
              <a:buNone/>
            </a:pPr>
            <a:r>
              <a:rPr lang="en-US" b="0" i="0" baseline="0" dirty="0" smtClean="0"/>
              <a:t>}</a:t>
            </a:r>
          </a:p>
          <a:p>
            <a:pPr algn="just">
              <a:buFont typeface="Arial" pitchFamily="34" charset="0"/>
              <a:buNone/>
            </a:pPr>
            <a:endParaRPr lang="en-US" b="0" i="0" baseline="0" dirty="0" smtClean="0"/>
          </a:p>
          <a:p>
            <a:pPr algn="just">
              <a:buFont typeface="Arial" pitchFamily="34" charset="0"/>
              <a:buNone/>
            </a:pPr>
            <a:r>
              <a:rPr lang="en-US" b="0" i="0" baseline="0" dirty="0" smtClean="0"/>
              <a:t>//Director</a:t>
            </a:r>
          </a:p>
          <a:p>
            <a:pPr algn="just">
              <a:buFont typeface="Arial" pitchFamily="34" charset="0"/>
              <a:buNone/>
            </a:pPr>
            <a:r>
              <a:rPr lang="en-US" b="0" i="0" baseline="0" dirty="0" smtClean="0"/>
              <a:t>class </a:t>
            </a:r>
            <a:r>
              <a:rPr lang="en-US" b="0" i="0" baseline="0" dirty="0" err="1" smtClean="0"/>
              <a:t>RTFReader</a:t>
            </a:r>
            <a:endParaRPr lang="en-US" b="0" i="0" baseline="0" dirty="0" smtClean="0"/>
          </a:p>
          <a:p>
            <a:pPr algn="just">
              <a:buFont typeface="Arial" pitchFamily="34" charset="0"/>
              <a:buNone/>
            </a:pPr>
            <a:r>
              <a:rPr lang="en-US" b="0" i="0" baseline="0" dirty="0" smtClean="0"/>
              <a:t>{</a:t>
            </a:r>
          </a:p>
          <a:p>
            <a:pPr algn="just">
              <a:buFont typeface="Arial" pitchFamily="34" charset="0"/>
              <a:buNone/>
            </a:pPr>
            <a:r>
              <a:rPr lang="en-US" b="0" i="0" baseline="0" dirty="0" smtClean="0"/>
              <a:t>	private static final char EOF='0'; //</a:t>
            </a:r>
            <a:r>
              <a:rPr lang="en-US" b="0" i="0" baseline="0" dirty="0" err="1" smtClean="0"/>
              <a:t>Delimitor</a:t>
            </a:r>
            <a:r>
              <a:rPr lang="en-US" b="0" i="0" baseline="0" dirty="0" smtClean="0"/>
              <a:t> for End of File</a:t>
            </a:r>
          </a:p>
          <a:p>
            <a:pPr algn="just">
              <a:buFont typeface="Arial" pitchFamily="34" charset="0"/>
              <a:buNone/>
            </a:pPr>
            <a:r>
              <a:rPr lang="en-US" b="0" i="0" baseline="0" dirty="0" smtClean="0"/>
              <a:t>	final char </a:t>
            </a:r>
            <a:r>
              <a:rPr lang="en-US" b="0" i="0" baseline="0" dirty="0" err="1" smtClean="0"/>
              <a:t>CHAR</a:t>
            </a:r>
            <a:r>
              <a:rPr lang="en-US" b="0" i="0" baseline="0" dirty="0" smtClean="0"/>
              <a:t>='c';</a:t>
            </a:r>
          </a:p>
          <a:p>
            <a:pPr algn="just">
              <a:buFont typeface="Arial" pitchFamily="34" charset="0"/>
              <a:buNone/>
            </a:pPr>
            <a:r>
              <a:rPr lang="en-US" b="0" i="0" baseline="0" dirty="0" smtClean="0"/>
              <a:t>	final char PARA='p';</a:t>
            </a:r>
          </a:p>
          <a:p>
            <a:pPr algn="just">
              <a:buFont typeface="Arial" pitchFamily="34" charset="0"/>
              <a:buNone/>
            </a:pPr>
            <a:r>
              <a:rPr lang="en-US" b="0" i="0" baseline="0" dirty="0" smtClean="0"/>
              <a:t>	char t;</a:t>
            </a:r>
          </a:p>
          <a:p>
            <a:pPr algn="just">
              <a:buFont typeface="Arial" pitchFamily="34" charset="0"/>
              <a:buNone/>
            </a:pPr>
            <a:r>
              <a:rPr lang="en-US" b="0" i="0" baseline="0" dirty="0" smtClean="0"/>
              <a:t>	</a:t>
            </a:r>
            <a:r>
              <a:rPr lang="en-US" b="0" i="0" baseline="0" dirty="0" err="1" smtClean="0"/>
              <a:t>TextConverter</a:t>
            </a:r>
            <a:r>
              <a:rPr lang="en-US" b="0" i="0" baseline="0" dirty="0" smtClean="0"/>
              <a:t> builder;</a:t>
            </a:r>
          </a:p>
          <a:p>
            <a:pPr algn="just">
              <a:buFont typeface="Arial" pitchFamily="34" charset="0"/>
              <a:buNone/>
            </a:pPr>
            <a:r>
              <a:rPr lang="en-US" b="0" i="0" baseline="0" dirty="0" smtClean="0"/>
              <a:t>	</a:t>
            </a:r>
            <a:r>
              <a:rPr lang="en-US" b="0" i="0" baseline="0" dirty="0" err="1" smtClean="0"/>
              <a:t>RTFReader</a:t>
            </a:r>
            <a:r>
              <a:rPr lang="en-US" b="0" i="0" baseline="0" dirty="0" smtClean="0"/>
              <a:t>(</a:t>
            </a:r>
            <a:r>
              <a:rPr lang="en-US" b="0" i="0" baseline="0" dirty="0" err="1" smtClean="0"/>
              <a:t>TextConverter</a:t>
            </a:r>
            <a:r>
              <a:rPr lang="en-US" b="0" i="0" baseline="0" dirty="0" smtClean="0"/>
              <a:t> </a:t>
            </a:r>
            <a:r>
              <a:rPr lang="en-US" b="0" i="0" baseline="0" dirty="0" err="1" smtClean="0"/>
              <a:t>obj</a:t>
            </a:r>
            <a:r>
              <a:rPr lang="en-US" b="0" i="0" baseline="0" dirty="0" smtClean="0"/>
              <a:t>)</a:t>
            </a:r>
          </a:p>
          <a:p>
            <a:pPr algn="just">
              <a:buFont typeface="Arial" pitchFamily="34" charset="0"/>
              <a:buNone/>
            </a:pPr>
            <a:r>
              <a:rPr lang="en-US" b="0" i="0" baseline="0" dirty="0" smtClean="0"/>
              <a:t>	{</a:t>
            </a:r>
          </a:p>
          <a:p>
            <a:pPr algn="just">
              <a:buFont typeface="Arial" pitchFamily="34" charset="0"/>
              <a:buNone/>
            </a:pPr>
            <a:r>
              <a:rPr lang="en-US" b="0" i="0" baseline="0" dirty="0" smtClean="0"/>
              <a:t>		builder=</a:t>
            </a:r>
            <a:r>
              <a:rPr lang="en-US" b="0" i="0" baseline="0" dirty="0" err="1" smtClean="0"/>
              <a:t>obj</a:t>
            </a:r>
            <a:r>
              <a:rPr lang="en-US" b="0" i="0" baseline="0" dirty="0" smtClean="0"/>
              <a:t>;</a:t>
            </a:r>
          </a:p>
          <a:p>
            <a:pPr algn="just">
              <a:buFont typeface="Arial" pitchFamily="34" charset="0"/>
              <a:buNone/>
            </a:pPr>
            <a:r>
              <a:rPr lang="en-US" b="0" i="0" baseline="0" dirty="0" smtClean="0"/>
              <a:t>	}</a:t>
            </a:r>
          </a:p>
          <a:p>
            <a:pPr algn="just">
              <a:buFont typeface="Arial" pitchFamily="34" charset="0"/>
              <a:buNone/>
            </a:pPr>
            <a:r>
              <a:rPr lang="en-US" b="0" i="0" baseline="0" dirty="0" smtClean="0"/>
              <a:t>	void </a:t>
            </a:r>
            <a:r>
              <a:rPr lang="en-US" b="0" i="0" baseline="0" dirty="0" err="1" smtClean="0"/>
              <a:t>parseRTF</a:t>
            </a:r>
            <a:r>
              <a:rPr lang="en-US" b="0" i="0" baseline="0" dirty="0" smtClean="0"/>
              <a:t>(Document doc)</a:t>
            </a:r>
          </a:p>
          <a:p>
            <a:pPr algn="just">
              <a:buFont typeface="Arial" pitchFamily="34" charset="0"/>
              <a:buNone/>
            </a:pPr>
            <a:r>
              <a:rPr lang="en-US" b="0" i="0" baseline="0" dirty="0" smtClean="0"/>
              <a:t>	{</a:t>
            </a:r>
          </a:p>
          <a:p>
            <a:pPr algn="just">
              <a:buFont typeface="Arial" pitchFamily="34" charset="0"/>
              <a:buNone/>
            </a:pPr>
            <a:r>
              <a:rPr lang="en-US" b="0" i="0" baseline="0" dirty="0" smtClean="0"/>
              <a:t>		while ((t=</a:t>
            </a:r>
            <a:r>
              <a:rPr lang="en-US" b="0" i="0" baseline="0" dirty="0" err="1" smtClean="0"/>
              <a:t>doc.getNextToken</a:t>
            </a:r>
            <a:r>
              <a:rPr lang="en-US" b="0" i="0" baseline="0" dirty="0" smtClean="0"/>
              <a:t>())!= EOF)</a:t>
            </a:r>
          </a:p>
          <a:p>
            <a:pPr algn="just">
              <a:buFont typeface="Arial" pitchFamily="34" charset="0"/>
              <a:buNone/>
            </a:pPr>
            <a:r>
              <a:rPr lang="en-US" b="0" i="0" baseline="0" dirty="0" smtClean="0"/>
              <a:t>		{</a:t>
            </a:r>
          </a:p>
          <a:p>
            <a:pPr algn="just">
              <a:buFont typeface="Arial" pitchFamily="34" charset="0"/>
              <a:buNone/>
            </a:pPr>
            <a:r>
              <a:rPr lang="en-US" b="0" i="0" baseline="0" dirty="0" smtClean="0"/>
              <a:t>			switch (t)</a:t>
            </a:r>
          </a:p>
          <a:p>
            <a:pPr algn="just">
              <a:buFont typeface="Arial" pitchFamily="34" charset="0"/>
              <a:buNone/>
            </a:pPr>
            <a:r>
              <a:rPr lang="en-US" b="0" i="0" baseline="0" dirty="0" smtClean="0"/>
              <a:t>			{</a:t>
            </a:r>
          </a:p>
          <a:p>
            <a:pPr algn="just">
              <a:buFont typeface="Arial" pitchFamily="34" charset="0"/>
              <a:buNone/>
            </a:pPr>
            <a:r>
              <a:rPr lang="en-US" b="0" i="0" baseline="0" dirty="0" smtClean="0"/>
              <a:t>				case CHAR: </a:t>
            </a:r>
            <a:r>
              <a:rPr lang="en-US" b="0" i="0" baseline="0" dirty="0" err="1" smtClean="0"/>
              <a:t>builder.convertCharacter</a:t>
            </a:r>
            <a:r>
              <a:rPr lang="en-US" b="0" i="0" baseline="0" dirty="0" smtClean="0"/>
              <a:t>(t);</a:t>
            </a:r>
          </a:p>
          <a:p>
            <a:pPr algn="just">
              <a:buFont typeface="Arial" pitchFamily="34" charset="0"/>
              <a:buNone/>
            </a:pPr>
            <a:r>
              <a:rPr lang="en-US" b="0" i="0" baseline="0" dirty="0" smtClean="0"/>
              <a:t>				case PARA: </a:t>
            </a:r>
            <a:r>
              <a:rPr lang="en-US" b="0" i="0" baseline="0" dirty="0" err="1" smtClean="0"/>
              <a:t>builder.convertParagraph</a:t>
            </a:r>
            <a:r>
              <a:rPr lang="en-US" b="0" i="0" baseline="0" dirty="0" smtClean="0"/>
              <a:t>();</a:t>
            </a:r>
          </a:p>
          <a:p>
            <a:pPr algn="just">
              <a:buFont typeface="Arial" pitchFamily="34" charset="0"/>
              <a:buNone/>
            </a:pPr>
            <a:r>
              <a:rPr lang="en-US" b="0" i="0" baseline="0" dirty="0" smtClean="0"/>
              <a:t>			}</a:t>
            </a:r>
          </a:p>
          <a:p>
            <a:pPr algn="just">
              <a:buFont typeface="Arial" pitchFamily="34" charset="0"/>
              <a:buNone/>
            </a:pPr>
            <a:r>
              <a:rPr lang="en-US" b="0" i="0" baseline="0" dirty="0" smtClean="0"/>
              <a:t>		}</a:t>
            </a:r>
          </a:p>
          <a:p>
            <a:pPr algn="just">
              <a:buFont typeface="Arial" pitchFamily="34" charset="0"/>
              <a:buNone/>
            </a:pPr>
            <a:r>
              <a:rPr lang="en-US" b="0" i="0" baseline="0" dirty="0" smtClean="0"/>
              <a:t>	}</a:t>
            </a:r>
          </a:p>
          <a:p>
            <a:pPr algn="just">
              <a:buFont typeface="Arial" pitchFamily="34" charset="0"/>
              <a:buNone/>
            </a:pPr>
            <a:r>
              <a:rPr lang="en-US" b="0" i="0" baseline="0" dirty="0" smtClean="0"/>
              <a:t>}</a:t>
            </a:r>
          </a:p>
          <a:p>
            <a:pPr algn="just">
              <a:buFont typeface="Arial" pitchFamily="34" charset="0"/>
              <a:buNone/>
            </a:pPr>
            <a:endParaRPr lang="en-US" b="0" i="0" baseline="0" dirty="0" smtClean="0"/>
          </a:p>
          <a:p>
            <a:pPr algn="just">
              <a:buFont typeface="Arial" pitchFamily="34" charset="0"/>
              <a:buNone/>
            </a:pPr>
            <a:r>
              <a:rPr lang="en-US" b="0" i="0" baseline="0" dirty="0" smtClean="0"/>
              <a:t>//Client</a:t>
            </a:r>
          </a:p>
          <a:p>
            <a:pPr algn="just">
              <a:buFont typeface="Arial" pitchFamily="34" charset="0"/>
              <a:buNone/>
            </a:pPr>
            <a:r>
              <a:rPr lang="en-US" b="0" i="0" baseline="0" dirty="0" smtClean="0"/>
              <a:t>public class Client</a:t>
            </a:r>
          </a:p>
          <a:p>
            <a:pPr algn="just">
              <a:buFont typeface="Arial" pitchFamily="34" charset="0"/>
              <a:buNone/>
            </a:pPr>
            <a:r>
              <a:rPr lang="en-US" b="0" i="0" baseline="0" dirty="0" smtClean="0"/>
              <a:t>{</a:t>
            </a:r>
          </a:p>
          <a:p>
            <a:pPr algn="just">
              <a:buFont typeface="Arial" pitchFamily="34" charset="0"/>
              <a:buNone/>
            </a:pPr>
            <a:r>
              <a:rPr lang="en-US" b="0" i="0" baseline="0" dirty="0" smtClean="0"/>
              <a:t>	void </a:t>
            </a:r>
            <a:r>
              <a:rPr lang="en-US" b="0" i="0" baseline="0" dirty="0" err="1" smtClean="0"/>
              <a:t>createASCIIText</a:t>
            </a:r>
            <a:r>
              <a:rPr lang="en-US" b="0" i="0" baseline="0" dirty="0" smtClean="0"/>
              <a:t>(Document doc)</a:t>
            </a:r>
          </a:p>
          <a:p>
            <a:pPr algn="just">
              <a:buFont typeface="Arial" pitchFamily="34" charset="0"/>
              <a:buNone/>
            </a:pPr>
            <a:r>
              <a:rPr lang="en-US" b="0" i="0" baseline="0" dirty="0" smtClean="0"/>
              <a:t>	{</a:t>
            </a:r>
          </a:p>
          <a:p>
            <a:pPr algn="just">
              <a:buFont typeface="Arial" pitchFamily="34" charset="0"/>
              <a:buNone/>
            </a:pPr>
            <a:r>
              <a:rPr lang="en-US" b="0" i="0" baseline="0" dirty="0" smtClean="0"/>
              <a:t>		</a:t>
            </a:r>
            <a:r>
              <a:rPr lang="en-US" b="0" i="0" baseline="0" dirty="0" err="1" smtClean="0"/>
              <a:t>ASCIIConverter</a:t>
            </a:r>
            <a:r>
              <a:rPr lang="en-US" b="0" i="0" baseline="0" dirty="0" smtClean="0"/>
              <a:t> </a:t>
            </a:r>
            <a:r>
              <a:rPr lang="en-US" b="0" i="0" baseline="0" dirty="0" err="1" smtClean="0"/>
              <a:t>asciiBuilder</a:t>
            </a:r>
            <a:r>
              <a:rPr lang="en-US" b="0" i="0" baseline="0" dirty="0" smtClean="0"/>
              <a:t> = new </a:t>
            </a:r>
            <a:r>
              <a:rPr lang="en-US" b="0" i="0" baseline="0" dirty="0" err="1" smtClean="0"/>
              <a:t>ASCIIConverter</a:t>
            </a:r>
            <a:r>
              <a:rPr lang="en-US" b="0" i="0" baseline="0" dirty="0" smtClean="0"/>
              <a:t>();</a:t>
            </a:r>
          </a:p>
          <a:p>
            <a:pPr algn="just">
              <a:buFont typeface="Arial" pitchFamily="34" charset="0"/>
              <a:buNone/>
            </a:pPr>
            <a:r>
              <a:rPr lang="en-US" b="0" i="0" baseline="0" dirty="0" smtClean="0"/>
              <a:t>		</a:t>
            </a:r>
            <a:r>
              <a:rPr lang="en-US" b="0" i="0" baseline="0" dirty="0" err="1" smtClean="0"/>
              <a:t>RTFReader</a:t>
            </a:r>
            <a:r>
              <a:rPr lang="en-US" b="0" i="0" baseline="0" dirty="0" smtClean="0"/>
              <a:t> </a:t>
            </a:r>
            <a:r>
              <a:rPr lang="en-US" b="0" i="0" baseline="0" dirty="0" err="1" smtClean="0"/>
              <a:t>rtfReader</a:t>
            </a:r>
            <a:r>
              <a:rPr lang="en-US" b="0" i="0" baseline="0" dirty="0" smtClean="0"/>
              <a:t> = new </a:t>
            </a:r>
            <a:r>
              <a:rPr lang="en-US" b="0" i="0" baseline="0" dirty="0" err="1" smtClean="0"/>
              <a:t>RTFReader</a:t>
            </a:r>
            <a:r>
              <a:rPr lang="en-US" b="0" i="0" baseline="0" dirty="0" smtClean="0"/>
              <a:t>(</a:t>
            </a:r>
            <a:r>
              <a:rPr lang="en-US" b="0" i="0" baseline="0" dirty="0" err="1" smtClean="0"/>
              <a:t>asciiBuilder</a:t>
            </a:r>
            <a:r>
              <a:rPr lang="en-US" b="0" i="0" baseline="0" dirty="0" smtClean="0"/>
              <a:t>);</a:t>
            </a:r>
          </a:p>
          <a:p>
            <a:pPr algn="just">
              <a:buFont typeface="Arial" pitchFamily="34" charset="0"/>
              <a:buNone/>
            </a:pPr>
            <a:r>
              <a:rPr lang="en-US" b="0" i="0" baseline="0" dirty="0" smtClean="0"/>
              <a:t>		</a:t>
            </a:r>
            <a:r>
              <a:rPr lang="en-US" b="0" i="0" baseline="0" dirty="0" err="1" smtClean="0"/>
              <a:t>rtfReader.parseRTF</a:t>
            </a:r>
            <a:r>
              <a:rPr lang="en-US" b="0" i="0" baseline="0" dirty="0" smtClean="0"/>
              <a:t>(doc);</a:t>
            </a:r>
          </a:p>
          <a:p>
            <a:pPr algn="just">
              <a:buFont typeface="Arial" pitchFamily="34" charset="0"/>
              <a:buNone/>
            </a:pPr>
            <a:r>
              <a:rPr lang="en-US" b="0" i="0" baseline="0" dirty="0" smtClean="0"/>
              <a:t>		</a:t>
            </a:r>
            <a:r>
              <a:rPr lang="en-US" b="0" i="0" baseline="0" dirty="0" err="1" smtClean="0"/>
              <a:t>ASCIIText</a:t>
            </a:r>
            <a:r>
              <a:rPr lang="en-US" b="0" i="0" baseline="0" dirty="0" smtClean="0"/>
              <a:t> </a:t>
            </a:r>
            <a:r>
              <a:rPr lang="en-US" b="0" i="0" baseline="0" dirty="0" err="1" smtClean="0"/>
              <a:t>asciiText</a:t>
            </a:r>
            <a:r>
              <a:rPr lang="en-US" b="0" i="0" baseline="0" dirty="0" smtClean="0"/>
              <a:t> = </a:t>
            </a:r>
            <a:r>
              <a:rPr lang="en-US" b="0" i="0" baseline="0" dirty="0" err="1" smtClean="0"/>
              <a:t>asciiBuilder.getResult</a:t>
            </a:r>
            <a:r>
              <a:rPr lang="en-US" b="0" i="0" baseline="0" dirty="0" smtClean="0"/>
              <a:t>();</a:t>
            </a:r>
          </a:p>
          <a:p>
            <a:pPr algn="just">
              <a:buFont typeface="Arial" pitchFamily="34" charset="0"/>
              <a:buNone/>
            </a:pPr>
            <a:r>
              <a:rPr lang="en-US" b="0" i="0" baseline="0" dirty="0" smtClean="0"/>
              <a:t>	}</a:t>
            </a:r>
          </a:p>
          <a:p>
            <a:pPr algn="just">
              <a:buFont typeface="Arial" pitchFamily="34" charset="0"/>
              <a:buNone/>
            </a:pPr>
            <a:r>
              <a:rPr lang="en-US" b="0" i="0" baseline="0" dirty="0" smtClean="0"/>
              <a:t>	public static void main(String args[])</a:t>
            </a:r>
          </a:p>
          <a:p>
            <a:pPr algn="just">
              <a:buFont typeface="Arial" pitchFamily="34" charset="0"/>
              <a:buNone/>
            </a:pPr>
            <a:r>
              <a:rPr lang="en-US" b="0" i="0" baseline="0" dirty="0" smtClean="0"/>
              <a:t>	{</a:t>
            </a:r>
          </a:p>
          <a:p>
            <a:pPr algn="just">
              <a:buFont typeface="Arial" pitchFamily="34" charset="0"/>
              <a:buNone/>
            </a:pPr>
            <a:r>
              <a:rPr lang="en-US" b="0" i="0" baseline="0" dirty="0" smtClean="0"/>
              <a:t>		Client </a:t>
            </a:r>
            <a:r>
              <a:rPr lang="en-US" b="0" i="0" baseline="0" dirty="0" err="1" smtClean="0"/>
              <a:t>client</a:t>
            </a:r>
            <a:r>
              <a:rPr lang="en-US" b="0" i="0" baseline="0" dirty="0" smtClean="0"/>
              <a:t>=new Client();</a:t>
            </a:r>
          </a:p>
          <a:p>
            <a:pPr algn="just">
              <a:buFont typeface="Arial" pitchFamily="34" charset="0"/>
              <a:buNone/>
            </a:pPr>
            <a:r>
              <a:rPr lang="en-US" b="0" i="0" baseline="0" dirty="0" smtClean="0"/>
              <a:t>		Document doc=new Document();</a:t>
            </a:r>
          </a:p>
          <a:p>
            <a:pPr algn="just">
              <a:buFont typeface="Arial" pitchFamily="34" charset="0"/>
              <a:buNone/>
            </a:pPr>
            <a:r>
              <a:rPr lang="en-US" b="0" i="0" baseline="0" dirty="0" smtClean="0"/>
              <a:t>		</a:t>
            </a:r>
            <a:r>
              <a:rPr lang="en-US" b="0" i="0" baseline="0" dirty="0" err="1" smtClean="0"/>
              <a:t>client.createASCIIText</a:t>
            </a:r>
            <a:r>
              <a:rPr lang="en-US" b="0" i="0" baseline="0" dirty="0" smtClean="0"/>
              <a:t>(doc);</a:t>
            </a:r>
          </a:p>
          <a:p>
            <a:pPr algn="just">
              <a:buFont typeface="Arial" pitchFamily="34" charset="0"/>
              <a:buNone/>
            </a:pPr>
            <a:r>
              <a:rPr lang="en-US" b="0" i="0" baseline="0" dirty="0" smtClean="0"/>
              <a:t>		</a:t>
            </a:r>
            <a:r>
              <a:rPr lang="en-US" b="0" i="0" baseline="0" dirty="0" err="1" smtClean="0"/>
              <a:t>system.out.println</a:t>
            </a:r>
            <a:r>
              <a:rPr lang="en-US" b="0" i="0" baseline="0" dirty="0" smtClean="0"/>
              <a:t>("This is an example of Builder Pattern");</a:t>
            </a:r>
          </a:p>
          <a:p>
            <a:pPr algn="just">
              <a:buFont typeface="Arial" pitchFamily="34" charset="0"/>
              <a:buNone/>
            </a:pPr>
            <a:r>
              <a:rPr lang="en-US" b="0" i="0" baseline="0" dirty="0" smtClean="0"/>
              <a:t>	}</a:t>
            </a:r>
          </a:p>
          <a:p>
            <a:pPr algn="just">
              <a:buFont typeface="Arial" pitchFamily="34" charset="0"/>
              <a:buNone/>
            </a:pPr>
            <a:r>
              <a:rPr lang="en-US" b="0" i="0" baseline="0" dirty="0" smtClean="0"/>
              <a:t>}</a:t>
            </a:r>
          </a:p>
          <a:p>
            <a:pPr algn="just">
              <a:buFont typeface="Arial" pitchFamily="34" charset="0"/>
              <a:buNone/>
            </a:pPr>
            <a:endParaRPr lang="en-US" b="0" i="0" baseline="0" dirty="0" smtClean="0"/>
          </a:p>
          <a:p>
            <a:pPr algn="just">
              <a:buFont typeface="Arial" pitchFamily="34" charset="0"/>
              <a:buNone/>
            </a:pPr>
            <a:r>
              <a:rPr lang="en-US" b="1" i="1" baseline="0" dirty="0" smtClean="0"/>
              <a:t>Implementation issues:</a:t>
            </a:r>
          </a:p>
          <a:p>
            <a:pPr algn="just">
              <a:buFont typeface="Arial" pitchFamily="34" charset="0"/>
              <a:buNone/>
            </a:pPr>
            <a:endParaRPr lang="en-US" b="1" i="1" baseline="0" dirty="0" smtClean="0"/>
          </a:p>
          <a:p>
            <a:pPr algn="just">
              <a:buFont typeface="Arial" pitchFamily="34" charset="0"/>
              <a:buNone/>
            </a:pPr>
            <a:r>
              <a:rPr lang="en-US" b="0" i="1" baseline="0" dirty="0" smtClean="0"/>
              <a:t>Abstract class for products:</a:t>
            </a:r>
          </a:p>
          <a:p>
            <a:pPr algn="just">
              <a:buFont typeface="Arial" pitchFamily="34" charset="0"/>
              <a:buNone/>
            </a:pPr>
            <a:r>
              <a:rPr lang="en-US" dirty="0" smtClean="0"/>
              <a:t>In practice the products created by the concrete builders have a structure significantly different, so there is no reason to derive different products from common parent class. This also distinguishes the Builder pattern from the Abstract Factory pattern which creates objects derived from a common type.</a:t>
            </a:r>
            <a:endParaRPr lang="en-US" b="0" i="0" baseline="0" dirty="0" smtClean="0"/>
          </a:p>
          <a:p>
            <a:pPr algn="just">
              <a:buFont typeface="Arial" pitchFamily="34" charset="0"/>
              <a:buNone/>
            </a:pPr>
            <a:endParaRPr lang="en-US" b="0" i="0" baseline="0" dirty="0" smtClean="0"/>
          </a:p>
          <a:p>
            <a:pPr algn="just">
              <a:buFont typeface="Arial" pitchFamily="34" charset="0"/>
              <a:buNone/>
            </a:pPr>
            <a:r>
              <a:rPr lang="en-US" i="1" dirty="0" smtClean="0"/>
              <a:t>Assembly and construction</a:t>
            </a:r>
            <a:r>
              <a:rPr lang="en-US" i="1" baseline="0" dirty="0" smtClean="0"/>
              <a:t> interface:</a:t>
            </a:r>
          </a:p>
          <a:p>
            <a:pPr algn="just">
              <a:buFont typeface="Arial" pitchFamily="34" charset="0"/>
              <a:buNone/>
            </a:pPr>
            <a:r>
              <a:rPr lang="en-US" i="0" dirty="0" smtClean="0"/>
              <a:t>Builders construct their products in step-by-step fashion. Therefore the Builder class interface must be general enough to allow the construction of products for all kinds of concrete builders. A key design issue concerns the model for the construction and assembly process. A model where the results of construction requests are simply appended to the product is usually sufficient. In the RTF example, the builder converts and appends the next token to the text it has converted so far.</a:t>
            </a:r>
          </a:p>
          <a:p>
            <a:pPr algn="just">
              <a:buFont typeface="Arial" pitchFamily="34" charset="0"/>
              <a:buNone/>
            </a:pPr>
            <a:endParaRPr lang="en-US" i="0" dirty="0" smtClean="0"/>
          </a:p>
          <a:p>
            <a:pPr algn="just">
              <a:buFont typeface="Arial" pitchFamily="34" charset="0"/>
              <a:buNone/>
            </a:pPr>
            <a:r>
              <a:rPr lang="en-US" b="1" i="0" dirty="0" smtClean="0"/>
              <a:t>Sample Code:</a:t>
            </a:r>
          </a:p>
          <a:p>
            <a:pPr algn="just">
              <a:buFont typeface="Arial" pitchFamily="34" charset="0"/>
              <a:buNone/>
            </a:pPr>
            <a:r>
              <a:rPr lang="en-US" b="0" i="0" dirty="0" smtClean="0"/>
              <a:t>/* "Product" */</a:t>
            </a:r>
          </a:p>
          <a:p>
            <a:pPr algn="just">
              <a:buFont typeface="Arial" pitchFamily="34" charset="0"/>
              <a:buNone/>
            </a:pPr>
            <a:r>
              <a:rPr lang="en-US" b="0" i="0" dirty="0" smtClean="0"/>
              <a:t>class Pizza</a:t>
            </a:r>
          </a:p>
          <a:p>
            <a:pPr algn="just">
              <a:buFont typeface="Arial" pitchFamily="34" charset="0"/>
              <a:buNone/>
            </a:pPr>
            <a:r>
              <a:rPr lang="en-US" b="0" i="0" dirty="0" smtClean="0"/>
              <a:t>{</a:t>
            </a:r>
          </a:p>
          <a:p>
            <a:pPr algn="just">
              <a:buFont typeface="Arial" pitchFamily="34" charset="0"/>
              <a:buNone/>
            </a:pPr>
            <a:r>
              <a:rPr lang="en-US" b="0" i="0" dirty="0" smtClean="0"/>
              <a:t>	private String dough = "";</a:t>
            </a:r>
          </a:p>
          <a:p>
            <a:pPr algn="just">
              <a:buFont typeface="Arial" pitchFamily="34" charset="0"/>
              <a:buNone/>
            </a:pPr>
            <a:r>
              <a:rPr lang="en-US" b="0" i="0" dirty="0" smtClean="0"/>
              <a:t>	private String sauce = "";</a:t>
            </a:r>
          </a:p>
          <a:p>
            <a:pPr algn="just">
              <a:buFont typeface="Arial" pitchFamily="34" charset="0"/>
              <a:buNone/>
            </a:pPr>
            <a:r>
              <a:rPr lang="en-US" b="0" i="0" dirty="0" smtClean="0"/>
              <a:t>	private String topping = "";</a:t>
            </a:r>
          </a:p>
          <a:p>
            <a:pPr algn="just">
              <a:buFont typeface="Arial" pitchFamily="34" charset="0"/>
              <a:buNone/>
            </a:pPr>
            <a:endParaRPr lang="en-US" b="0" i="0" dirty="0" smtClean="0"/>
          </a:p>
          <a:p>
            <a:pPr algn="just">
              <a:buFont typeface="Arial" pitchFamily="34" charset="0"/>
              <a:buNone/>
            </a:pPr>
            <a:r>
              <a:rPr lang="en-US" b="0" i="0" dirty="0" smtClean="0"/>
              <a:t>	public void </a:t>
            </a:r>
            <a:r>
              <a:rPr lang="en-US" b="0" i="0" dirty="0" err="1" smtClean="0"/>
              <a:t>setDough</a:t>
            </a:r>
            <a:r>
              <a:rPr lang="en-US" b="0" i="0" dirty="0" smtClean="0"/>
              <a:t>(String dough)     { </a:t>
            </a:r>
            <a:r>
              <a:rPr lang="en-US" b="0" i="0" dirty="0" err="1" smtClean="0"/>
              <a:t>this.dough</a:t>
            </a:r>
            <a:r>
              <a:rPr lang="en-US" b="0" i="0" dirty="0" smtClean="0"/>
              <a:t> = dough; }</a:t>
            </a:r>
          </a:p>
          <a:p>
            <a:pPr algn="just">
              <a:buFont typeface="Arial" pitchFamily="34" charset="0"/>
              <a:buNone/>
            </a:pPr>
            <a:r>
              <a:rPr lang="en-US" b="0" i="0" dirty="0" smtClean="0"/>
              <a:t>	public void </a:t>
            </a:r>
            <a:r>
              <a:rPr lang="en-US" b="0" i="0" dirty="0" err="1" smtClean="0"/>
              <a:t>setSauce</a:t>
            </a:r>
            <a:r>
              <a:rPr lang="en-US" b="0" i="0" dirty="0" smtClean="0"/>
              <a:t>(String sauce)     { </a:t>
            </a:r>
            <a:r>
              <a:rPr lang="en-US" b="0" i="0" dirty="0" err="1" smtClean="0"/>
              <a:t>this.sauce</a:t>
            </a:r>
            <a:r>
              <a:rPr lang="en-US" b="0" i="0" dirty="0" smtClean="0"/>
              <a:t> = sauce; }</a:t>
            </a:r>
          </a:p>
          <a:p>
            <a:pPr algn="just">
              <a:buFont typeface="Arial" pitchFamily="34" charset="0"/>
              <a:buNone/>
            </a:pPr>
            <a:r>
              <a:rPr lang="en-US" b="0" i="0" dirty="0" smtClean="0"/>
              <a:t>	public void </a:t>
            </a:r>
            <a:r>
              <a:rPr lang="en-US" b="0" i="0" dirty="0" err="1" smtClean="0"/>
              <a:t>setTopping</a:t>
            </a:r>
            <a:r>
              <a:rPr lang="en-US" b="0" i="0" dirty="0" smtClean="0"/>
              <a:t>(String topping) { </a:t>
            </a:r>
            <a:r>
              <a:rPr lang="en-US" b="0" i="0" dirty="0" err="1" smtClean="0"/>
              <a:t>this.topping</a:t>
            </a:r>
            <a:r>
              <a:rPr lang="en-US" b="0" i="0" dirty="0" smtClean="0"/>
              <a:t> = topping; }</a:t>
            </a:r>
          </a:p>
          <a:p>
            <a:pPr algn="just">
              <a:buFont typeface="Arial" pitchFamily="34" charset="0"/>
              <a:buNone/>
            </a:pPr>
            <a:r>
              <a:rPr lang="en-US" b="0" i="0" dirty="0" smtClean="0"/>
              <a:t>}</a:t>
            </a:r>
          </a:p>
          <a:p>
            <a:pPr algn="just">
              <a:buFont typeface="Arial" pitchFamily="34" charset="0"/>
              <a:buNone/>
            </a:pPr>
            <a:endParaRPr lang="en-US" b="0" i="0" dirty="0" smtClean="0"/>
          </a:p>
          <a:p>
            <a:pPr algn="just">
              <a:buFont typeface="Arial" pitchFamily="34" charset="0"/>
              <a:buNone/>
            </a:pPr>
            <a:r>
              <a:rPr lang="en-US" b="0" i="0" dirty="0" smtClean="0"/>
              <a:t>/* "Builder" */</a:t>
            </a:r>
          </a:p>
          <a:p>
            <a:pPr algn="just">
              <a:buFont typeface="Arial" pitchFamily="34" charset="0"/>
              <a:buNone/>
            </a:pPr>
            <a:r>
              <a:rPr lang="en-US" b="0" i="0" dirty="0" smtClean="0"/>
              <a:t>abstract class </a:t>
            </a:r>
            <a:r>
              <a:rPr lang="en-US" b="0" i="0" dirty="0" err="1" smtClean="0"/>
              <a:t>PizzaBuilder</a:t>
            </a:r>
            <a:endParaRPr lang="en-US" b="0" i="0" dirty="0" smtClean="0"/>
          </a:p>
          <a:p>
            <a:pPr algn="just">
              <a:buFont typeface="Arial" pitchFamily="34" charset="0"/>
              <a:buNone/>
            </a:pPr>
            <a:r>
              <a:rPr lang="en-US" b="0" i="0" dirty="0" smtClean="0"/>
              <a:t>{</a:t>
            </a:r>
          </a:p>
          <a:p>
            <a:pPr algn="just">
              <a:buFont typeface="Arial" pitchFamily="34" charset="0"/>
              <a:buNone/>
            </a:pPr>
            <a:r>
              <a:rPr lang="en-US" b="0" i="0" dirty="0" smtClean="0"/>
              <a:t>	protected Pizza </a:t>
            </a:r>
            <a:r>
              <a:rPr lang="en-US" b="0" i="0" dirty="0" err="1" smtClean="0"/>
              <a:t>pizza</a:t>
            </a:r>
            <a:r>
              <a:rPr lang="en-US" b="0" i="0" dirty="0" smtClean="0"/>
              <a:t>;</a:t>
            </a:r>
          </a:p>
          <a:p>
            <a:pPr algn="just">
              <a:buFont typeface="Arial" pitchFamily="34" charset="0"/>
              <a:buNone/>
            </a:pPr>
            <a:endParaRPr lang="en-US" b="0" i="0" dirty="0" smtClean="0"/>
          </a:p>
          <a:p>
            <a:pPr algn="just">
              <a:buFont typeface="Arial" pitchFamily="34" charset="0"/>
              <a:buNone/>
            </a:pPr>
            <a:r>
              <a:rPr lang="en-US" b="0" i="0" dirty="0" smtClean="0"/>
              <a:t>	public Pizza </a:t>
            </a:r>
            <a:r>
              <a:rPr lang="en-US" b="0" i="0" dirty="0" err="1" smtClean="0"/>
              <a:t>getPizza</a:t>
            </a:r>
            <a:r>
              <a:rPr lang="en-US" b="0" i="0" dirty="0" smtClean="0"/>
              <a:t>() { return pizza; }</a:t>
            </a:r>
          </a:p>
          <a:p>
            <a:pPr algn="just">
              <a:buFont typeface="Arial" pitchFamily="34" charset="0"/>
              <a:buNone/>
            </a:pPr>
            <a:r>
              <a:rPr lang="en-US" b="0" i="0" dirty="0" smtClean="0"/>
              <a:t>	public void </a:t>
            </a:r>
            <a:r>
              <a:rPr lang="en-US" b="0" i="0" dirty="0" err="1" smtClean="0"/>
              <a:t>createNewPizzaProduct</a:t>
            </a:r>
            <a:r>
              <a:rPr lang="en-US" b="0" i="0" dirty="0" smtClean="0"/>
              <a:t>() { pizza = new Pizza(); }</a:t>
            </a:r>
          </a:p>
          <a:p>
            <a:pPr algn="just">
              <a:buFont typeface="Arial" pitchFamily="34" charset="0"/>
              <a:buNone/>
            </a:pPr>
            <a:endParaRPr lang="en-US" b="0" i="0" dirty="0" smtClean="0"/>
          </a:p>
          <a:p>
            <a:pPr algn="just">
              <a:buFont typeface="Arial" pitchFamily="34" charset="0"/>
              <a:buNone/>
            </a:pPr>
            <a:r>
              <a:rPr lang="en-US" b="0" i="0" dirty="0" smtClean="0"/>
              <a:t>	public abstract void </a:t>
            </a:r>
            <a:r>
              <a:rPr lang="en-US" b="0" i="0" dirty="0" err="1" smtClean="0"/>
              <a:t>buildDough</a:t>
            </a:r>
            <a:r>
              <a:rPr lang="en-US" b="0" i="0" dirty="0" smtClean="0"/>
              <a:t>();</a:t>
            </a:r>
          </a:p>
          <a:p>
            <a:pPr algn="just">
              <a:buFont typeface="Arial" pitchFamily="34" charset="0"/>
              <a:buNone/>
            </a:pPr>
            <a:r>
              <a:rPr lang="en-US" b="0" i="0" dirty="0" smtClean="0"/>
              <a:t>	public abstract void </a:t>
            </a:r>
            <a:r>
              <a:rPr lang="en-US" b="0" i="0" dirty="0" err="1" smtClean="0"/>
              <a:t>buildSauce</a:t>
            </a:r>
            <a:r>
              <a:rPr lang="en-US" b="0" i="0" dirty="0" smtClean="0"/>
              <a:t>();</a:t>
            </a:r>
          </a:p>
          <a:p>
            <a:pPr algn="just">
              <a:buFont typeface="Arial" pitchFamily="34" charset="0"/>
              <a:buNone/>
            </a:pPr>
            <a:r>
              <a:rPr lang="en-US" b="0" i="0" dirty="0" smtClean="0"/>
              <a:t>	public abstract void </a:t>
            </a:r>
            <a:r>
              <a:rPr lang="en-US" b="0" i="0" dirty="0" err="1" smtClean="0"/>
              <a:t>buildTopping</a:t>
            </a:r>
            <a:r>
              <a:rPr lang="en-US" b="0" i="0" dirty="0" smtClean="0"/>
              <a:t>();</a:t>
            </a:r>
          </a:p>
          <a:p>
            <a:pPr algn="just">
              <a:buFont typeface="Arial" pitchFamily="34" charset="0"/>
              <a:buNone/>
            </a:pPr>
            <a:r>
              <a:rPr lang="en-US" b="0" i="0" dirty="0" smtClean="0"/>
              <a:t>}</a:t>
            </a:r>
          </a:p>
          <a:p>
            <a:pPr algn="just">
              <a:buFont typeface="Arial" pitchFamily="34" charset="0"/>
              <a:buNone/>
            </a:pPr>
            <a:endParaRPr lang="en-US" b="0" i="0" dirty="0" smtClean="0"/>
          </a:p>
          <a:p>
            <a:pPr algn="just">
              <a:buFont typeface="Arial" pitchFamily="34" charset="0"/>
              <a:buNone/>
            </a:pPr>
            <a:r>
              <a:rPr lang="en-US" b="0" i="0" dirty="0" smtClean="0"/>
              <a:t>/* "</a:t>
            </a:r>
            <a:r>
              <a:rPr lang="en-US" b="0" i="0" dirty="0" err="1" smtClean="0"/>
              <a:t>ConcreteBuilder</a:t>
            </a:r>
            <a:r>
              <a:rPr lang="en-US" b="0" i="0" dirty="0" smtClean="0"/>
              <a:t>" */</a:t>
            </a:r>
          </a:p>
          <a:p>
            <a:pPr algn="just">
              <a:buFont typeface="Arial" pitchFamily="34" charset="0"/>
              <a:buNone/>
            </a:pPr>
            <a:r>
              <a:rPr lang="en-US" b="0" i="0" dirty="0" smtClean="0"/>
              <a:t>class </a:t>
            </a:r>
            <a:r>
              <a:rPr lang="en-US" b="0" i="0" dirty="0" err="1" smtClean="0"/>
              <a:t>HawaiianPizzaBuilder</a:t>
            </a:r>
            <a:r>
              <a:rPr lang="en-US" b="0" i="0" dirty="0" smtClean="0"/>
              <a:t> extends </a:t>
            </a:r>
            <a:r>
              <a:rPr lang="en-US" b="0" i="0" dirty="0" err="1" smtClean="0"/>
              <a:t>PizzaBuilder</a:t>
            </a:r>
            <a:endParaRPr lang="en-US" b="0" i="0" dirty="0" smtClean="0"/>
          </a:p>
          <a:p>
            <a:pPr algn="just">
              <a:buFont typeface="Arial" pitchFamily="34" charset="0"/>
              <a:buNone/>
            </a:pPr>
            <a:r>
              <a:rPr lang="en-US" b="0" i="0" dirty="0" smtClean="0"/>
              <a:t>{</a:t>
            </a:r>
          </a:p>
          <a:p>
            <a:pPr algn="just">
              <a:buFont typeface="Arial" pitchFamily="34" charset="0"/>
              <a:buNone/>
            </a:pPr>
            <a:r>
              <a:rPr lang="en-US" b="0" i="0" dirty="0" smtClean="0"/>
              <a:t>	public void </a:t>
            </a:r>
            <a:r>
              <a:rPr lang="en-US" b="0" i="0" dirty="0" err="1" smtClean="0"/>
              <a:t>buildDough</a:t>
            </a:r>
            <a:r>
              <a:rPr lang="en-US" b="0" i="0" dirty="0" smtClean="0"/>
              <a:t>()   { </a:t>
            </a:r>
            <a:r>
              <a:rPr lang="en-US" b="0" i="0" dirty="0" err="1" smtClean="0"/>
              <a:t>pizza.setDough</a:t>
            </a:r>
            <a:r>
              <a:rPr lang="en-US" b="0" i="0" dirty="0" smtClean="0"/>
              <a:t>("cross"); }</a:t>
            </a:r>
          </a:p>
          <a:p>
            <a:pPr algn="just">
              <a:buFont typeface="Arial" pitchFamily="34" charset="0"/>
              <a:buNone/>
            </a:pPr>
            <a:r>
              <a:rPr lang="en-US" b="0" i="0" dirty="0" smtClean="0"/>
              <a:t>	public void </a:t>
            </a:r>
            <a:r>
              <a:rPr lang="en-US" b="0" i="0" dirty="0" err="1" smtClean="0"/>
              <a:t>buildSauce</a:t>
            </a:r>
            <a:r>
              <a:rPr lang="en-US" b="0" i="0" dirty="0" smtClean="0"/>
              <a:t>()   { </a:t>
            </a:r>
            <a:r>
              <a:rPr lang="en-US" b="0" i="0" dirty="0" err="1" smtClean="0"/>
              <a:t>pizza.setSauce</a:t>
            </a:r>
            <a:r>
              <a:rPr lang="en-US" b="0" i="0" dirty="0" smtClean="0"/>
              <a:t>("mild"); }</a:t>
            </a:r>
          </a:p>
          <a:p>
            <a:pPr algn="just">
              <a:buFont typeface="Arial" pitchFamily="34" charset="0"/>
              <a:buNone/>
            </a:pPr>
            <a:r>
              <a:rPr lang="en-US" b="0" i="0" dirty="0" smtClean="0"/>
              <a:t>	public void </a:t>
            </a:r>
            <a:r>
              <a:rPr lang="en-US" b="0" i="0" dirty="0" err="1" smtClean="0"/>
              <a:t>buildTopping</a:t>
            </a:r>
            <a:r>
              <a:rPr lang="en-US" b="0" i="0" dirty="0" smtClean="0"/>
              <a:t>() { </a:t>
            </a:r>
            <a:r>
              <a:rPr lang="en-US" b="0" i="0" dirty="0" err="1" smtClean="0"/>
              <a:t>pizza.setTopping</a:t>
            </a:r>
            <a:r>
              <a:rPr lang="en-US" b="0" i="0" dirty="0" smtClean="0"/>
              <a:t>("</a:t>
            </a:r>
            <a:r>
              <a:rPr lang="en-US" b="0" i="0" dirty="0" err="1" smtClean="0"/>
              <a:t>ham+pineapple</a:t>
            </a:r>
            <a:r>
              <a:rPr lang="en-US" b="0" i="0" dirty="0" smtClean="0"/>
              <a:t>"); }</a:t>
            </a:r>
          </a:p>
          <a:p>
            <a:pPr algn="just">
              <a:buFont typeface="Arial" pitchFamily="34" charset="0"/>
              <a:buNone/>
            </a:pPr>
            <a:r>
              <a:rPr lang="en-US" b="0" i="0" dirty="0" smtClean="0"/>
              <a:t>}</a:t>
            </a:r>
          </a:p>
          <a:p>
            <a:pPr algn="just">
              <a:buFont typeface="Arial" pitchFamily="34" charset="0"/>
              <a:buNone/>
            </a:pPr>
            <a:endParaRPr lang="en-US" b="0" i="0" dirty="0" smtClean="0"/>
          </a:p>
          <a:p>
            <a:pPr algn="just">
              <a:buFont typeface="Arial" pitchFamily="34" charset="0"/>
              <a:buNone/>
            </a:pPr>
            <a:r>
              <a:rPr lang="en-US" b="0" i="0" dirty="0" smtClean="0"/>
              <a:t>/* "</a:t>
            </a:r>
            <a:r>
              <a:rPr lang="en-US" b="0" i="0" dirty="0" err="1" smtClean="0"/>
              <a:t>ConcreteBuilder</a:t>
            </a:r>
            <a:r>
              <a:rPr lang="en-US" b="0" i="0" dirty="0" smtClean="0"/>
              <a:t>" */</a:t>
            </a:r>
          </a:p>
          <a:p>
            <a:pPr algn="just">
              <a:buFont typeface="Arial" pitchFamily="34" charset="0"/>
              <a:buNone/>
            </a:pPr>
            <a:r>
              <a:rPr lang="en-US" b="0" i="0" dirty="0" smtClean="0"/>
              <a:t>class </a:t>
            </a:r>
            <a:r>
              <a:rPr lang="en-US" b="0" i="0" dirty="0" err="1" smtClean="0"/>
              <a:t>SpicyPizzaBuilder</a:t>
            </a:r>
            <a:r>
              <a:rPr lang="en-US" b="0" i="0" dirty="0" smtClean="0"/>
              <a:t> extends </a:t>
            </a:r>
            <a:r>
              <a:rPr lang="en-US" b="0" i="0" dirty="0" err="1" smtClean="0"/>
              <a:t>PizzaBuilder</a:t>
            </a:r>
            <a:endParaRPr lang="en-US" b="0" i="0" dirty="0" smtClean="0"/>
          </a:p>
          <a:p>
            <a:pPr algn="just">
              <a:buFont typeface="Arial" pitchFamily="34" charset="0"/>
              <a:buNone/>
            </a:pPr>
            <a:r>
              <a:rPr lang="en-US" b="0" i="0" dirty="0" smtClean="0"/>
              <a:t>{</a:t>
            </a:r>
          </a:p>
          <a:p>
            <a:pPr algn="just">
              <a:buFont typeface="Arial" pitchFamily="34" charset="0"/>
              <a:buNone/>
            </a:pPr>
            <a:r>
              <a:rPr lang="en-US" b="0" i="0" dirty="0" smtClean="0"/>
              <a:t>	public void </a:t>
            </a:r>
            <a:r>
              <a:rPr lang="en-US" b="0" i="0" dirty="0" err="1" smtClean="0"/>
              <a:t>buildDough</a:t>
            </a:r>
            <a:r>
              <a:rPr lang="en-US" b="0" i="0" dirty="0" smtClean="0"/>
              <a:t>()   { </a:t>
            </a:r>
            <a:r>
              <a:rPr lang="en-US" b="0" i="0" dirty="0" err="1" smtClean="0"/>
              <a:t>pizza.setDough</a:t>
            </a:r>
            <a:r>
              <a:rPr lang="en-US" b="0" i="0" dirty="0" smtClean="0"/>
              <a:t>("pan baked"); }</a:t>
            </a:r>
          </a:p>
          <a:p>
            <a:pPr algn="just">
              <a:buFont typeface="Arial" pitchFamily="34" charset="0"/>
              <a:buNone/>
            </a:pPr>
            <a:r>
              <a:rPr lang="en-US" b="0" i="0" dirty="0" smtClean="0"/>
              <a:t>	public void </a:t>
            </a:r>
            <a:r>
              <a:rPr lang="en-US" b="0" i="0" dirty="0" err="1" smtClean="0"/>
              <a:t>buildSauce</a:t>
            </a:r>
            <a:r>
              <a:rPr lang="en-US" b="0" i="0" dirty="0" smtClean="0"/>
              <a:t>()   { </a:t>
            </a:r>
            <a:r>
              <a:rPr lang="en-US" b="0" i="0" dirty="0" err="1" smtClean="0"/>
              <a:t>pizza.setSauce</a:t>
            </a:r>
            <a:r>
              <a:rPr lang="en-US" b="0" i="0" dirty="0" smtClean="0"/>
              <a:t>("hot"); }</a:t>
            </a:r>
          </a:p>
          <a:p>
            <a:pPr algn="just">
              <a:buFont typeface="Arial" pitchFamily="34" charset="0"/>
              <a:buNone/>
            </a:pPr>
            <a:r>
              <a:rPr lang="en-US" b="0" i="0" dirty="0" smtClean="0"/>
              <a:t>	public void </a:t>
            </a:r>
            <a:r>
              <a:rPr lang="en-US" b="0" i="0" dirty="0" err="1" smtClean="0"/>
              <a:t>buildTopping</a:t>
            </a:r>
            <a:r>
              <a:rPr lang="en-US" b="0" i="0" dirty="0" smtClean="0"/>
              <a:t>() { </a:t>
            </a:r>
            <a:r>
              <a:rPr lang="en-US" b="0" i="0" dirty="0" err="1" smtClean="0"/>
              <a:t>pizza.setTopping</a:t>
            </a:r>
            <a:r>
              <a:rPr lang="en-US" b="0" i="0" dirty="0" smtClean="0"/>
              <a:t>("</a:t>
            </a:r>
            <a:r>
              <a:rPr lang="en-US" b="0" i="0" dirty="0" err="1" smtClean="0"/>
              <a:t>pepperoni+salami</a:t>
            </a:r>
            <a:r>
              <a:rPr lang="en-US" b="0" i="0" dirty="0" smtClean="0"/>
              <a:t>"); }</a:t>
            </a:r>
          </a:p>
          <a:p>
            <a:pPr algn="just">
              <a:buFont typeface="Arial" pitchFamily="34" charset="0"/>
              <a:buNone/>
            </a:pPr>
            <a:r>
              <a:rPr lang="en-US" b="0" i="0" dirty="0" smtClean="0"/>
              <a:t>}</a:t>
            </a:r>
          </a:p>
          <a:p>
            <a:pPr algn="just">
              <a:buFont typeface="Arial" pitchFamily="34" charset="0"/>
              <a:buNone/>
            </a:pPr>
            <a:endParaRPr lang="en-US" b="0" i="0" dirty="0" smtClean="0"/>
          </a:p>
          <a:p>
            <a:pPr algn="just">
              <a:buFont typeface="Arial" pitchFamily="34" charset="0"/>
              <a:buNone/>
            </a:pPr>
            <a:r>
              <a:rPr lang="en-US" b="0" i="0" dirty="0" smtClean="0"/>
              <a:t>/* "Director" */</a:t>
            </a:r>
          </a:p>
          <a:p>
            <a:pPr algn="just">
              <a:buFont typeface="Arial" pitchFamily="34" charset="0"/>
              <a:buNone/>
            </a:pPr>
            <a:r>
              <a:rPr lang="en-US" b="0" i="0" dirty="0" smtClean="0"/>
              <a:t>class Waiter</a:t>
            </a:r>
          </a:p>
          <a:p>
            <a:pPr algn="just">
              <a:buFont typeface="Arial" pitchFamily="34" charset="0"/>
              <a:buNone/>
            </a:pPr>
            <a:r>
              <a:rPr lang="en-US" b="0" i="0" dirty="0" smtClean="0"/>
              <a:t>{</a:t>
            </a:r>
          </a:p>
          <a:p>
            <a:pPr algn="just">
              <a:buFont typeface="Arial" pitchFamily="34" charset="0"/>
              <a:buNone/>
            </a:pPr>
            <a:r>
              <a:rPr lang="en-US" b="0" i="0" dirty="0" smtClean="0"/>
              <a:t>	private </a:t>
            </a:r>
            <a:r>
              <a:rPr lang="en-US" b="0" i="0" dirty="0" err="1" smtClean="0"/>
              <a:t>PizzaBuilder</a:t>
            </a:r>
            <a:r>
              <a:rPr lang="en-US" b="0" i="0" dirty="0" smtClean="0"/>
              <a:t> </a:t>
            </a:r>
            <a:r>
              <a:rPr lang="en-US" b="0" i="0" dirty="0" err="1" smtClean="0"/>
              <a:t>pizzaBuilder</a:t>
            </a:r>
            <a:r>
              <a:rPr lang="en-US" b="0" i="0" dirty="0" smtClean="0"/>
              <a:t>;</a:t>
            </a:r>
          </a:p>
          <a:p>
            <a:pPr algn="just">
              <a:buFont typeface="Arial" pitchFamily="34" charset="0"/>
              <a:buNone/>
            </a:pPr>
            <a:endParaRPr lang="en-US" b="0" i="0" dirty="0" smtClean="0"/>
          </a:p>
          <a:p>
            <a:pPr algn="just">
              <a:buFont typeface="Arial" pitchFamily="34" charset="0"/>
              <a:buNone/>
            </a:pPr>
            <a:r>
              <a:rPr lang="en-US" b="0" i="0" dirty="0" smtClean="0"/>
              <a:t>	public void </a:t>
            </a:r>
            <a:r>
              <a:rPr lang="en-US" b="0" i="0" dirty="0" err="1" smtClean="0"/>
              <a:t>setPizzaBuilder</a:t>
            </a:r>
            <a:r>
              <a:rPr lang="en-US" b="0" i="0" dirty="0" smtClean="0"/>
              <a:t>(</a:t>
            </a:r>
            <a:r>
              <a:rPr lang="en-US" b="0" i="0" dirty="0" err="1" smtClean="0"/>
              <a:t>PizzaBuilder</a:t>
            </a:r>
            <a:r>
              <a:rPr lang="en-US" b="0" i="0" dirty="0" smtClean="0"/>
              <a:t> </a:t>
            </a:r>
            <a:r>
              <a:rPr lang="en-US" b="0" i="0" dirty="0" err="1" smtClean="0"/>
              <a:t>pb</a:t>
            </a:r>
            <a:r>
              <a:rPr lang="en-US" b="0" i="0" dirty="0" smtClean="0"/>
              <a:t>) { </a:t>
            </a:r>
            <a:r>
              <a:rPr lang="en-US" b="0" i="0" dirty="0" err="1" smtClean="0"/>
              <a:t>pizzaBuilder</a:t>
            </a:r>
            <a:r>
              <a:rPr lang="en-US" b="0" i="0" dirty="0" smtClean="0"/>
              <a:t> = </a:t>
            </a:r>
            <a:r>
              <a:rPr lang="en-US" b="0" i="0" dirty="0" err="1" smtClean="0"/>
              <a:t>pb</a:t>
            </a:r>
            <a:r>
              <a:rPr lang="en-US" b="0" i="0" dirty="0" smtClean="0"/>
              <a:t>; }</a:t>
            </a:r>
          </a:p>
          <a:p>
            <a:pPr algn="just">
              <a:buFont typeface="Arial" pitchFamily="34" charset="0"/>
              <a:buNone/>
            </a:pPr>
            <a:r>
              <a:rPr lang="en-US" b="0" i="0" dirty="0" smtClean="0"/>
              <a:t>	public Pizza </a:t>
            </a:r>
            <a:r>
              <a:rPr lang="en-US" b="0" i="0" dirty="0" err="1" smtClean="0"/>
              <a:t>getPizza</a:t>
            </a:r>
            <a:r>
              <a:rPr lang="en-US" b="0" i="0" dirty="0" smtClean="0"/>
              <a:t>() { return </a:t>
            </a:r>
            <a:r>
              <a:rPr lang="en-US" b="0" i="0" dirty="0" err="1" smtClean="0"/>
              <a:t>pizzaBuilder.getPizza</a:t>
            </a:r>
            <a:r>
              <a:rPr lang="en-US" b="0" i="0" dirty="0" smtClean="0"/>
              <a:t>(); }</a:t>
            </a:r>
          </a:p>
          <a:p>
            <a:pPr algn="just">
              <a:buFont typeface="Arial" pitchFamily="34" charset="0"/>
              <a:buNone/>
            </a:pPr>
            <a:endParaRPr lang="en-US" b="0" i="0" dirty="0" smtClean="0"/>
          </a:p>
          <a:p>
            <a:pPr algn="just">
              <a:buFont typeface="Arial" pitchFamily="34" charset="0"/>
              <a:buNone/>
            </a:pPr>
            <a:r>
              <a:rPr lang="en-US" b="0" i="0" dirty="0" smtClean="0"/>
              <a:t>	public void </a:t>
            </a:r>
            <a:r>
              <a:rPr lang="en-US" b="0" i="0" dirty="0" err="1" smtClean="0"/>
              <a:t>constructPizza</a:t>
            </a:r>
            <a:r>
              <a:rPr lang="en-US" b="0" i="0" dirty="0" smtClean="0"/>
              <a:t>() </a:t>
            </a:r>
          </a:p>
          <a:p>
            <a:pPr algn="just">
              <a:buFont typeface="Arial" pitchFamily="34" charset="0"/>
              <a:buNone/>
            </a:pPr>
            <a:r>
              <a:rPr lang="en-US" b="0" i="0" dirty="0" smtClean="0"/>
              <a:t>	{</a:t>
            </a:r>
          </a:p>
          <a:p>
            <a:pPr algn="just">
              <a:buFont typeface="Arial" pitchFamily="34" charset="0"/>
              <a:buNone/>
            </a:pPr>
            <a:r>
              <a:rPr lang="en-US" b="0" i="0" dirty="0" smtClean="0"/>
              <a:t>		</a:t>
            </a:r>
            <a:r>
              <a:rPr lang="en-US" b="0" i="0" dirty="0" err="1" smtClean="0"/>
              <a:t>pizzaBuilder.createNewPizzaProduct</a:t>
            </a:r>
            <a:r>
              <a:rPr lang="en-US" b="0" i="0" dirty="0" smtClean="0"/>
              <a:t>();</a:t>
            </a:r>
          </a:p>
          <a:p>
            <a:pPr algn="just">
              <a:buFont typeface="Arial" pitchFamily="34" charset="0"/>
              <a:buNone/>
            </a:pPr>
            <a:r>
              <a:rPr lang="en-US" b="0" i="0" dirty="0" smtClean="0"/>
              <a:t>		</a:t>
            </a:r>
            <a:r>
              <a:rPr lang="en-US" b="0" i="0" dirty="0" err="1" smtClean="0"/>
              <a:t>pizzaBuilder.buildDough</a:t>
            </a:r>
            <a:r>
              <a:rPr lang="en-US" b="0" i="0" dirty="0" smtClean="0"/>
              <a:t>();</a:t>
            </a:r>
          </a:p>
          <a:p>
            <a:pPr algn="just">
              <a:buFont typeface="Arial" pitchFamily="34" charset="0"/>
              <a:buNone/>
            </a:pPr>
            <a:r>
              <a:rPr lang="en-US" b="0" i="0" dirty="0" smtClean="0"/>
              <a:t>		</a:t>
            </a:r>
            <a:r>
              <a:rPr lang="en-US" b="0" i="0" dirty="0" err="1" smtClean="0"/>
              <a:t>pizzaBuilder.buildSauce</a:t>
            </a:r>
            <a:r>
              <a:rPr lang="en-US" b="0" i="0" dirty="0" smtClean="0"/>
              <a:t>();</a:t>
            </a:r>
          </a:p>
          <a:p>
            <a:pPr algn="just">
              <a:buFont typeface="Arial" pitchFamily="34" charset="0"/>
              <a:buNone/>
            </a:pPr>
            <a:r>
              <a:rPr lang="en-US" b="0" i="0" dirty="0" smtClean="0"/>
              <a:t>		</a:t>
            </a:r>
            <a:r>
              <a:rPr lang="en-US" b="0" i="0" dirty="0" err="1" smtClean="0"/>
              <a:t>pizzaBuilder.buildTopping</a:t>
            </a:r>
            <a:r>
              <a:rPr lang="en-US" b="0" i="0" dirty="0" smtClean="0"/>
              <a:t>();</a:t>
            </a:r>
          </a:p>
          <a:p>
            <a:pPr algn="just">
              <a:buFont typeface="Arial" pitchFamily="34" charset="0"/>
              <a:buNone/>
            </a:pPr>
            <a:r>
              <a:rPr lang="en-US" b="0" i="0" dirty="0" smtClean="0"/>
              <a:t>	}</a:t>
            </a:r>
          </a:p>
          <a:p>
            <a:pPr algn="just">
              <a:buFont typeface="Arial" pitchFamily="34" charset="0"/>
              <a:buNone/>
            </a:pPr>
            <a:r>
              <a:rPr lang="en-US" b="0" i="0" dirty="0" smtClean="0"/>
              <a:t>}</a:t>
            </a:r>
          </a:p>
          <a:p>
            <a:pPr algn="just">
              <a:buFont typeface="Arial" pitchFamily="34" charset="0"/>
              <a:buNone/>
            </a:pPr>
            <a:endParaRPr lang="en-US" b="0" i="0" dirty="0" smtClean="0"/>
          </a:p>
          <a:p>
            <a:pPr algn="just">
              <a:buFont typeface="Arial" pitchFamily="34" charset="0"/>
              <a:buNone/>
            </a:pPr>
            <a:r>
              <a:rPr lang="en-US" b="0" i="0" dirty="0" smtClean="0"/>
              <a:t>/* A customer ordering a pizza. */</a:t>
            </a:r>
          </a:p>
          <a:p>
            <a:pPr algn="just">
              <a:buFont typeface="Arial" pitchFamily="34" charset="0"/>
              <a:buNone/>
            </a:pPr>
            <a:r>
              <a:rPr lang="en-US" b="0" i="0" dirty="0" smtClean="0"/>
              <a:t>class Client</a:t>
            </a:r>
          </a:p>
          <a:p>
            <a:pPr algn="just">
              <a:buFont typeface="Arial" pitchFamily="34" charset="0"/>
              <a:buNone/>
            </a:pPr>
            <a:r>
              <a:rPr lang="en-US" b="0" i="0" dirty="0" smtClean="0"/>
              <a:t>{</a:t>
            </a:r>
          </a:p>
          <a:p>
            <a:pPr algn="just">
              <a:buFont typeface="Arial" pitchFamily="34" charset="0"/>
              <a:buNone/>
            </a:pPr>
            <a:r>
              <a:rPr lang="en-US" b="0" i="0" dirty="0" smtClean="0"/>
              <a:t>	public static void main(String[] args)</a:t>
            </a:r>
          </a:p>
          <a:p>
            <a:pPr algn="just">
              <a:buFont typeface="Arial" pitchFamily="34" charset="0"/>
              <a:buNone/>
            </a:pPr>
            <a:r>
              <a:rPr lang="en-US" b="0" i="0" dirty="0" smtClean="0"/>
              <a:t>	{</a:t>
            </a:r>
          </a:p>
          <a:p>
            <a:pPr algn="just">
              <a:buFont typeface="Arial" pitchFamily="34" charset="0"/>
              <a:buNone/>
            </a:pPr>
            <a:r>
              <a:rPr lang="en-US" b="0" i="0" dirty="0" smtClean="0"/>
              <a:t>		Waiter </a:t>
            </a:r>
            <a:r>
              <a:rPr lang="en-US" b="0" i="0" dirty="0" err="1" smtClean="0"/>
              <a:t>waiter</a:t>
            </a:r>
            <a:r>
              <a:rPr lang="en-US" b="0" i="0" dirty="0" smtClean="0"/>
              <a:t> = new Waiter();</a:t>
            </a:r>
          </a:p>
          <a:p>
            <a:pPr algn="just">
              <a:buFont typeface="Arial" pitchFamily="34" charset="0"/>
              <a:buNone/>
            </a:pPr>
            <a:r>
              <a:rPr lang="en-US" b="0" i="0" dirty="0" smtClean="0"/>
              <a:t>		</a:t>
            </a:r>
            <a:r>
              <a:rPr lang="en-US" b="0" i="0" dirty="0" err="1" smtClean="0"/>
              <a:t>PizzaBuilder</a:t>
            </a:r>
            <a:r>
              <a:rPr lang="en-US" b="0" i="0" dirty="0" smtClean="0"/>
              <a:t> </a:t>
            </a:r>
            <a:r>
              <a:rPr lang="en-US" b="0" i="0" dirty="0" err="1" smtClean="0"/>
              <a:t>hawaiian_pizzabuilder</a:t>
            </a:r>
            <a:r>
              <a:rPr lang="en-US" b="0" i="0" dirty="0" smtClean="0"/>
              <a:t> = new </a:t>
            </a:r>
            <a:r>
              <a:rPr lang="en-US" b="0" i="0" dirty="0" err="1" smtClean="0"/>
              <a:t>HawaiianPizzaBuilder</a:t>
            </a:r>
            <a:r>
              <a:rPr lang="en-US" b="0" i="0" dirty="0" smtClean="0"/>
              <a:t>();</a:t>
            </a:r>
          </a:p>
          <a:p>
            <a:pPr algn="just">
              <a:buFont typeface="Arial" pitchFamily="34" charset="0"/>
              <a:buNone/>
            </a:pPr>
            <a:r>
              <a:rPr lang="en-US" b="0" i="0" dirty="0" smtClean="0"/>
              <a:t>		</a:t>
            </a:r>
            <a:r>
              <a:rPr lang="en-US" b="0" i="0" dirty="0" err="1" smtClean="0"/>
              <a:t>PizzaBuilder</a:t>
            </a:r>
            <a:r>
              <a:rPr lang="en-US" b="0" i="0" dirty="0" smtClean="0"/>
              <a:t> </a:t>
            </a:r>
            <a:r>
              <a:rPr lang="en-US" b="0" i="0" dirty="0" err="1" smtClean="0"/>
              <a:t>spicy_pizzabuilder</a:t>
            </a:r>
            <a:r>
              <a:rPr lang="en-US" b="0" i="0" dirty="0" smtClean="0"/>
              <a:t> = new </a:t>
            </a:r>
            <a:r>
              <a:rPr lang="en-US" b="0" i="0" dirty="0" err="1" smtClean="0"/>
              <a:t>SpicyPizzaBuilder</a:t>
            </a:r>
            <a:r>
              <a:rPr lang="en-US" b="0" i="0" dirty="0" smtClean="0"/>
              <a:t>();</a:t>
            </a:r>
          </a:p>
          <a:p>
            <a:pPr algn="just">
              <a:buFont typeface="Arial" pitchFamily="34" charset="0"/>
              <a:buNone/>
            </a:pPr>
            <a:endParaRPr lang="en-US" b="0" i="0" dirty="0" smtClean="0"/>
          </a:p>
          <a:p>
            <a:pPr algn="just">
              <a:buFont typeface="Arial" pitchFamily="34" charset="0"/>
              <a:buNone/>
            </a:pPr>
            <a:r>
              <a:rPr lang="en-US" b="0" i="0" dirty="0" smtClean="0"/>
              <a:t>		</a:t>
            </a:r>
            <a:r>
              <a:rPr lang="en-US" b="0" i="0" dirty="0" err="1" smtClean="0"/>
              <a:t>waiter.setPizzaBuilder</a:t>
            </a:r>
            <a:r>
              <a:rPr lang="en-US" b="0" i="0" dirty="0" smtClean="0"/>
              <a:t>( </a:t>
            </a:r>
            <a:r>
              <a:rPr lang="en-US" b="0" i="0" dirty="0" err="1" smtClean="0"/>
              <a:t>hawaiian_pizzabuilder</a:t>
            </a:r>
            <a:r>
              <a:rPr lang="en-US" b="0" i="0" dirty="0" smtClean="0"/>
              <a:t> );</a:t>
            </a:r>
          </a:p>
          <a:p>
            <a:pPr algn="just">
              <a:buFont typeface="Arial" pitchFamily="34" charset="0"/>
              <a:buNone/>
            </a:pPr>
            <a:r>
              <a:rPr lang="en-US" b="0" i="0" dirty="0" smtClean="0"/>
              <a:t>		</a:t>
            </a:r>
            <a:r>
              <a:rPr lang="en-US" b="0" i="0" dirty="0" err="1" smtClean="0"/>
              <a:t>waiter.constructPizza</a:t>
            </a:r>
            <a:r>
              <a:rPr lang="en-US" b="0" i="0" dirty="0" smtClean="0"/>
              <a:t>();</a:t>
            </a:r>
          </a:p>
          <a:p>
            <a:pPr algn="just">
              <a:buFont typeface="Arial" pitchFamily="34" charset="0"/>
              <a:buNone/>
            </a:pPr>
            <a:endParaRPr lang="en-US" b="0" i="0" dirty="0" smtClean="0"/>
          </a:p>
          <a:p>
            <a:pPr algn="just">
              <a:buFont typeface="Arial" pitchFamily="34" charset="0"/>
              <a:buNone/>
            </a:pPr>
            <a:r>
              <a:rPr lang="en-US" b="0" i="0" dirty="0" smtClean="0"/>
              <a:t>		Pizza </a:t>
            </a:r>
            <a:r>
              <a:rPr lang="en-US" b="0" i="0" dirty="0" err="1" smtClean="0"/>
              <a:t>pizza</a:t>
            </a:r>
            <a:r>
              <a:rPr lang="en-US" b="0" i="0" dirty="0" smtClean="0"/>
              <a:t> = </a:t>
            </a:r>
            <a:r>
              <a:rPr lang="en-US" b="0" i="0" dirty="0" err="1" smtClean="0"/>
              <a:t>waiter.getPizza</a:t>
            </a:r>
            <a:r>
              <a:rPr lang="en-US" b="0" i="0" dirty="0" smtClean="0"/>
              <a:t>();</a:t>
            </a:r>
          </a:p>
          <a:p>
            <a:pPr algn="just">
              <a:buFont typeface="Arial" pitchFamily="34" charset="0"/>
              <a:buNone/>
            </a:pPr>
            <a:r>
              <a:rPr lang="en-US" b="0" i="0" dirty="0" smtClean="0"/>
              <a:t>	}</a:t>
            </a:r>
          </a:p>
          <a:p>
            <a:pPr algn="just">
              <a:buFont typeface="Arial" pitchFamily="34" charset="0"/>
              <a:buNone/>
            </a:pPr>
            <a:r>
              <a:rPr lang="en-US" b="0" i="0" dirty="0" smtClean="0"/>
              <a:t>}</a:t>
            </a:r>
          </a:p>
          <a:p>
            <a:pPr algn="just">
              <a:buFont typeface="Arial" pitchFamily="34" charset="0"/>
              <a:buNone/>
            </a:pPr>
            <a:endParaRPr lang="en-US" b="1" i="0" dirty="0" smtClean="0"/>
          </a:p>
          <a:p>
            <a:pPr algn="just">
              <a:buFont typeface="Arial" pitchFamily="34" charset="0"/>
              <a:buNone/>
            </a:pPr>
            <a:r>
              <a:rPr lang="en-US" b="1" i="0" dirty="0" smtClean="0"/>
              <a:t>Known Uses:</a:t>
            </a:r>
          </a:p>
          <a:p>
            <a:pPr algn="just">
              <a:buFont typeface="Arial" pitchFamily="34" charset="0"/>
              <a:buNone/>
            </a:pPr>
            <a:r>
              <a:rPr lang="en-US" b="0" i="0" dirty="0" smtClean="0"/>
              <a:t>Builder pattern is used commonly</a:t>
            </a:r>
            <a:r>
              <a:rPr lang="en-US" b="0" i="0" baseline="0" dirty="0" smtClean="0"/>
              <a:t> across Smalltalk-80:</a:t>
            </a:r>
            <a:endParaRPr lang="en-US" b="0" i="0" dirty="0" smtClean="0"/>
          </a:p>
          <a:p>
            <a:pPr algn="just">
              <a:buFont typeface="Arial" pitchFamily="34" charset="0"/>
              <a:buChar char="•"/>
            </a:pPr>
            <a:r>
              <a:rPr lang="en-US" b="0" i="0" dirty="0" smtClean="0"/>
              <a:t> The Parser class in the compiler subsystem is a</a:t>
            </a:r>
            <a:r>
              <a:rPr lang="en-US" b="0" i="0" baseline="0" dirty="0" smtClean="0"/>
              <a:t> Director that takes a </a:t>
            </a:r>
            <a:r>
              <a:rPr lang="en-US" b="0" i="0" baseline="0" dirty="0" err="1" smtClean="0"/>
              <a:t>ProgramNodeBuilder</a:t>
            </a:r>
            <a:r>
              <a:rPr lang="en-US" b="0" i="0" baseline="0" dirty="0" smtClean="0"/>
              <a:t> object as an argument.</a:t>
            </a:r>
          </a:p>
          <a:p>
            <a:pPr algn="just">
              <a:buFont typeface="Arial" pitchFamily="34" charset="0"/>
              <a:buChar char="•"/>
            </a:pPr>
            <a:r>
              <a:rPr lang="en-US" b="0" i="0" baseline="0" dirty="0" smtClean="0"/>
              <a:t> </a:t>
            </a:r>
            <a:r>
              <a:rPr lang="en-US" b="0" i="0" baseline="0" dirty="0" err="1" smtClean="0"/>
              <a:t>ClassBuilder</a:t>
            </a:r>
            <a:r>
              <a:rPr lang="en-US" b="0" i="0" baseline="0" dirty="0" smtClean="0"/>
              <a:t> is a builder that classes use to create </a:t>
            </a:r>
            <a:r>
              <a:rPr lang="en-US" b="0" i="0" baseline="0" dirty="0" err="1" smtClean="0"/>
              <a:t>subclassses</a:t>
            </a:r>
            <a:r>
              <a:rPr lang="en-US" b="0" i="0" baseline="0" dirty="0" smtClean="0"/>
              <a:t> for themselves. In this case a Class is both Director and a Builder.</a:t>
            </a:r>
          </a:p>
          <a:p>
            <a:pPr algn="just">
              <a:buFont typeface="Arial" pitchFamily="34" charset="0"/>
              <a:buChar char="•"/>
            </a:pPr>
            <a:r>
              <a:rPr lang="en-US" b="0" i="0" baseline="0" dirty="0" smtClean="0"/>
              <a:t> </a:t>
            </a:r>
            <a:r>
              <a:rPr lang="en-US" b="0" i="0" baseline="0" dirty="0" err="1" smtClean="0"/>
              <a:t>ByteCodeStream</a:t>
            </a:r>
            <a:r>
              <a:rPr lang="en-US" b="0" i="0" baseline="0" dirty="0" smtClean="0"/>
              <a:t> is a builder that creates a compiled method as a byte array.</a:t>
            </a:r>
          </a:p>
          <a:p>
            <a:pPr algn="just">
              <a:buFont typeface="Arial" pitchFamily="34" charset="0"/>
              <a:buNone/>
            </a:pPr>
            <a:endParaRPr lang="en-US" b="0" i="0" baseline="0" dirty="0" smtClean="0"/>
          </a:p>
          <a:p>
            <a:pPr algn="just">
              <a:buFont typeface="Arial" pitchFamily="34" charset="0"/>
              <a:buNone/>
            </a:pPr>
            <a:r>
              <a:rPr lang="en-US" b="1" i="0" baseline="0" dirty="0" smtClean="0"/>
              <a:t>Related Patterns:</a:t>
            </a:r>
          </a:p>
          <a:p>
            <a:pPr algn="just">
              <a:buFont typeface="Arial" pitchFamily="34" charset="0"/>
              <a:buNone/>
            </a:pPr>
            <a:r>
              <a:rPr lang="en-US" b="0" i="0" dirty="0" smtClean="0"/>
              <a:t>Abstract Factory (99) is similar to Builder in that it too may construct complex objects. The primary difference is that the Builder pattern focuses on constructing a complex object step by step. Abstract Factory's emphasis is on families of product objects (either simple or complex). Builder returns the product as a final step, but as far as the Abstract Factory pattern is concerned, the product gets returned immediately.</a:t>
            </a:r>
          </a:p>
          <a:p>
            <a:pPr algn="just">
              <a:buFont typeface="Arial" pitchFamily="34" charset="0"/>
              <a:buNone/>
            </a:pPr>
            <a:endParaRPr lang="en-US" b="0" i="0" dirty="0" smtClean="0"/>
          </a:p>
          <a:p>
            <a:pPr algn="just">
              <a:buFont typeface="Arial" pitchFamily="34" charset="0"/>
              <a:buNone/>
            </a:pPr>
            <a:r>
              <a:rPr lang="en-US" b="0" i="0" dirty="0" smtClean="0"/>
              <a:t>A Composite is what a builder often builds.</a:t>
            </a:r>
          </a:p>
          <a:p>
            <a:pPr algn="just">
              <a:buFont typeface="Arial" pitchFamily="34" charset="0"/>
              <a:buNone/>
            </a:pPr>
            <a:endParaRPr lang="en-US" b="0" i="0" dirty="0" smtClean="0"/>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n-US" b="0" i="0" baseline="0" dirty="0" smtClean="0"/>
              <a:t>Example Builder classes in java API:</a:t>
            </a:r>
          </a:p>
          <a:p>
            <a:pPr algn="just">
              <a:buFont typeface="Arial" pitchFamily="34" charset="0"/>
              <a:buNone/>
            </a:pPr>
            <a:r>
              <a:rPr lang="en-US" b="0" i="0" dirty="0" err="1" smtClean="0"/>
              <a:t>java.lang.StringBuilder</a:t>
            </a:r>
            <a:r>
              <a:rPr lang="en-US" b="0" i="0" dirty="0" smtClean="0"/>
              <a:t> (unsynchronized)</a:t>
            </a:r>
          </a:p>
          <a:p>
            <a:pPr algn="just">
              <a:buFont typeface="Arial" pitchFamily="34" charset="0"/>
              <a:buNone/>
            </a:pPr>
            <a:r>
              <a:rPr lang="en-US" b="0" i="0" dirty="0" err="1" smtClean="0"/>
              <a:t>java.lang.StringBuffer</a:t>
            </a:r>
            <a:r>
              <a:rPr lang="en-US" b="0" i="0" dirty="0" smtClean="0"/>
              <a:t> (synchronized)</a:t>
            </a:r>
          </a:p>
          <a:p>
            <a:pPr algn="just">
              <a:buFont typeface="Arial" pitchFamily="34" charset="0"/>
              <a:buNone/>
            </a:pPr>
            <a:r>
              <a:rPr lang="en-US" b="0" i="0" dirty="0" err="1" smtClean="0"/>
              <a:t>java.nio.ByteBuffer</a:t>
            </a:r>
            <a:r>
              <a:rPr lang="en-US" b="0" i="0" dirty="0" smtClean="0"/>
              <a:t> (also </a:t>
            </a:r>
            <a:r>
              <a:rPr lang="en-US" b="0" i="0" dirty="0" err="1" smtClean="0"/>
              <a:t>CharBuffer</a:t>
            </a:r>
            <a:r>
              <a:rPr lang="en-US" b="0" i="0" dirty="0" smtClean="0"/>
              <a:t>, </a:t>
            </a:r>
            <a:r>
              <a:rPr lang="en-US" b="0" i="0" dirty="0" err="1" smtClean="0"/>
              <a:t>ShortBuffer</a:t>
            </a:r>
            <a:r>
              <a:rPr lang="en-US" b="0" i="0" dirty="0" smtClean="0"/>
              <a:t>, </a:t>
            </a:r>
            <a:r>
              <a:rPr lang="en-US" b="0" i="0" dirty="0" err="1" smtClean="0"/>
              <a:t>IntBuffer</a:t>
            </a:r>
            <a:r>
              <a:rPr lang="en-US" b="0" i="0" dirty="0" smtClean="0"/>
              <a:t>, </a:t>
            </a:r>
            <a:r>
              <a:rPr lang="en-US" b="0" i="0" dirty="0" err="1" smtClean="0"/>
              <a:t>LongBuffer</a:t>
            </a:r>
            <a:r>
              <a:rPr lang="en-US" b="0" i="0" dirty="0" smtClean="0"/>
              <a:t>, </a:t>
            </a:r>
            <a:r>
              <a:rPr lang="en-US" b="0" i="0" dirty="0" err="1" smtClean="0"/>
              <a:t>FloatBuffer</a:t>
            </a:r>
            <a:r>
              <a:rPr lang="en-US" b="0" i="0" dirty="0" smtClean="0"/>
              <a:t> and </a:t>
            </a:r>
            <a:r>
              <a:rPr lang="en-US" b="0" i="0" dirty="0" err="1" smtClean="0"/>
              <a:t>DoubleBuffer</a:t>
            </a:r>
            <a:r>
              <a:rPr lang="en-US" b="0" i="0" dirty="0" smtClean="0"/>
              <a:t>)</a:t>
            </a:r>
          </a:p>
          <a:p>
            <a:pPr algn="just">
              <a:buFont typeface="Arial" pitchFamily="34" charset="0"/>
              <a:buNone/>
            </a:pPr>
            <a:r>
              <a:rPr lang="en-US" b="0" i="0" dirty="0" err="1" smtClean="0"/>
              <a:t>javax.swing.GroupLayout.Group</a:t>
            </a:r>
            <a:endParaRPr lang="en-US" b="0" i="0" dirty="0" smtClean="0"/>
          </a:p>
          <a:p>
            <a:pPr algn="just">
              <a:buFont typeface="Arial" pitchFamily="34" charset="0"/>
              <a:buNone/>
            </a:pPr>
            <a:r>
              <a:rPr lang="en-US" b="0" i="0" dirty="0" smtClean="0"/>
              <a:t>All implementations of </a:t>
            </a:r>
            <a:r>
              <a:rPr lang="en-US" b="0" i="0" dirty="0" err="1" smtClean="0"/>
              <a:t>java.lang.Appendable</a:t>
            </a:r>
            <a:endParaRPr lang="en-US" b="0" i="0" dirty="0" smtClean="0"/>
          </a:p>
        </p:txBody>
      </p:sp>
      <p:sp>
        <p:nvSpPr>
          <p:cNvPr id="4" name="Slide Number Placeholder 3"/>
          <p:cNvSpPr>
            <a:spLocks noGrp="1"/>
          </p:cNvSpPr>
          <p:nvPr>
            <p:ph type="sldNum" sz="quarter" idx="10"/>
          </p:nvPr>
        </p:nvSpPr>
        <p:spPr/>
        <p:txBody>
          <a:bodyPr/>
          <a:lstStyle/>
          <a:p>
            <a:fld id="{52F88800-C166-4BF5-BAA9-4CA2D843655A}" type="slidenum">
              <a:rPr lang="en-US" smtClean="0"/>
              <a:pPr/>
              <a:t>97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The </a:t>
            </a:r>
            <a:r>
              <a:rPr lang="en-US" i="1" dirty="0" smtClean="0"/>
              <a:t>Builder</a:t>
            </a:r>
            <a:r>
              <a:rPr lang="en-US" dirty="0" smtClean="0"/>
              <a:t> pattern separates the construction of a complex object from its representation, so that the same construction process can create different representation. This pattern is used by fast food restaurants to construct children's meals. Children's meals typically consist of a main item, a side item, a drink, and a toy (e.g., a hamburger, fries, coke, and toy car). Note that there can be variation in the contents of the children's meal, but the construction process is the same. Whether a customer orders a hamburger, cheeseburger, or chicken, the process is the same. The employee at the counter directs the crew to assemble a main item, side item, and toy. These items are then placed in a bag. The drink is placed in a cup and remains outside of the bag. This same process is used at competing restaurants. </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98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99</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109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b="1" dirty="0" smtClean="0"/>
              <a:t>Intent:</a:t>
            </a:r>
          </a:p>
          <a:p>
            <a:pPr algn="just"/>
            <a:r>
              <a:rPr lang="en-US" b="0" dirty="0" smtClean="0"/>
              <a:t>To</a:t>
            </a:r>
            <a:r>
              <a:rPr lang="en-US" b="0" baseline="0" dirty="0" smtClean="0"/>
              <a:t> specify the kinds of objects to create using a prototypical instance, and create new objects by copying this prototype.</a:t>
            </a:r>
          </a:p>
          <a:p>
            <a:pPr algn="just"/>
            <a:endParaRPr lang="en-US" b="0" baseline="0" dirty="0" smtClean="0"/>
          </a:p>
          <a:p>
            <a:pPr algn="just"/>
            <a:r>
              <a:rPr lang="en-US" b="1" baseline="0" dirty="0" smtClean="0"/>
              <a:t>Motivation:</a:t>
            </a:r>
          </a:p>
          <a:p>
            <a:pPr algn="just"/>
            <a:r>
              <a:rPr lang="en-US" b="0" dirty="0" smtClean="0"/>
              <a:t>A prototype is a template of any object before the actual object is constructed. In java also, it holds the same meaning. Prototype design pattern is used in scenarios where application needs to create a number of instances of a class, which has almost same state or differs very little.</a:t>
            </a:r>
          </a:p>
          <a:p>
            <a:pPr algn="just"/>
            <a:endParaRPr lang="en-US" b="0" dirty="0" smtClean="0"/>
          </a:p>
          <a:p>
            <a:pPr algn="just"/>
            <a:r>
              <a:rPr lang="en-US" dirty="0" smtClean="0"/>
              <a:t>In this design pattern, an instance of actual object (i.e. prototype) is created on starting, and thereafter whenever a new instance is required, this prototype is cloned to have another instance. The main </a:t>
            </a:r>
            <a:r>
              <a:rPr lang="en-US" b="0" dirty="0" smtClean="0"/>
              <a:t>advantage</a:t>
            </a:r>
            <a:r>
              <a:rPr lang="en-US" dirty="0" smtClean="0"/>
              <a:t> of this pattern is to have minimal instance creation process which is much costly than cloning process.</a:t>
            </a:r>
          </a:p>
          <a:p>
            <a:pPr algn="just"/>
            <a:endParaRPr lang="en-US" b="0" dirty="0" smtClean="0"/>
          </a:p>
          <a:p>
            <a:pPr algn="just"/>
            <a:r>
              <a:rPr lang="en-US" b="0" dirty="0" smtClean="0"/>
              <a:t>Some</a:t>
            </a:r>
            <a:r>
              <a:rPr lang="en-US" b="0" baseline="0" dirty="0" smtClean="0"/>
              <a:t> of the situations where the prototype pattern can be applied are given below:</a:t>
            </a:r>
          </a:p>
          <a:p>
            <a:pPr algn="just"/>
            <a:endParaRPr lang="en-US" b="0" baseline="0" dirty="0" smtClean="0"/>
          </a:p>
          <a:p>
            <a:pPr algn="just"/>
            <a:r>
              <a:rPr lang="en-US" b="0" baseline="0" dirty="0" smtClean="0"/>
              <a:t>Example 1:</a:t>
            </a:r>
          </a:p>
          <a:p>
            <a:pPr algn="just"/>
            <a:r>
              <a:rPr lang="en-US" dirty="0" smtClean="0"/>
              <a:t>In building stages for a game that uses a maze and different visual objects that the character encounters it is needed a quick method of generating the haze map using the same objects: wall, door, passage, room... The Prototype pattern is useful in this case because instead of hard coding (using new operation) the room, door, passage and wall objects that get instantiated, </a:t>
            </a:r>
            <a:r>
              <a:rPr lang="en-US" dirty="0" err="1" smtClean="0"/>
              <a:t>CreateMaze</a:t>
            </a:r>
            <a:r>
              <a:rPr lang="en-US" dirty="0" smtClean="0"/>
              <a:t> method will be parameterized by various prototypical room, door, wall and passage objects, so the composition of the map can be easily changed by replacing the prototypical objects with different ones.</a:t>
            </a:r>
          </a:p>
          <a:p>
            <a:pPr algn="just"/>
            <a:endParaRPr lang="en-US" dirty="0" smtClean="0"/>
          </a:p>
          <a:p>
            <a:pPr algn="just"/>
            <a:r>
              <a:rPr lang="en-US" dirty="0" smtClean="0"/>
              <a:t>The Client is the </a:t>
            </a:r>
            <a:r>
              <a:rPr lang="en-US" dirty="0" err="1" smtClean="0"/>
              <a:t>CreateMaze</a:t>
            </a:r>
            <a:r>
              <a:rPr lang="en-US" dirty="0" smtClean="0"/>
              <a:t> method and the </a:t>
            </a:r>
            <a:r>
              <a:rPr lang="en-US" dirty="0" err="1" smtClean="0"/>
              <a:t>ConcretePrototype</a:t>
            </a:r>
            <a:r>
              <a:rPr lang="en-US" dirty="0" smtClean="0"/>
              <a:t> classes will be the ones creating copies for different objects.</a:t>
            </a:r>
          </a:p>
          <a:p>
            <a:pPr algn="just"/>
            <a:endParaRPr lang="en-US" b="0" baseline="0" dirty="0" smtClean="0"/>
          </a:p>
          <a:p>
            <a:pPr algn="just"/>
            <a:r>
              <a:rPr lang="en-US" b="0" baseline="0" dirty="0" smtClean="0"/>
              <a:t>Example 2:</a:t>
            </a:r>
          </a:p>
          <a:p>
            <a:pPr algn="just"/>
            <a:r>
              <a:rPr lang="en-US" dirty="0" smtClean="0"/>
              <a:t>Suppose we are doing a sales analysis on a set of data from a database. Normally, we would copy the information from the database, encapsulate it into an object and do the analysis. But if another analysis is needed on the same set of data, reading the database again and creating a new object is not the best idea. If we are using the Prototype pattern then the object used in the first analysis will be cloned and used for the other analysis.</a:t>
            </a:r>
          </a:p>
          <a:p>
            <a:pPr algn="just"/>
            <a:endParaRPr lang="en-US" dirty="0" smtClean="0"/>
          </a:p>
          <a:p>
            <a:pPr algn="just"/>
            <a:r>
              <a:rPr lang="en-US" dirty="0" smtClean="0"/>
              <a:t>The Client methods process the object that encapsulates information from the database. The </a:t>
            </a:r>
            <a:r>
              <a:rPr lang="en-US" dirty="0" err="1" smtClean="0"/>
              <a:t>ConcretePrototype</a:t>
            </a:r>
            <a:r>
              <a:rPr lang="en-US" dirty="0" smtClean="0"/>
              <a:t> class will be class that creates the object after extracting data from the database, will copy it into objects used for analysis.</a:t>
            </a:r>
          </a:p>
          <a:p>
            <a:pPr algn="just"/>
            <a:endParaRPr lang="en-US" b="0" baseline="0" dirty="0" smtClean="0"/>
          </a:p>
          <a:p>
            <a:pPr algn="just"/>
            <a:r>
              <a:rPr lang="en-US" b="1" baseline="0" dirty="0" smtClean="0"/>
              <a:t>Applicability:</a:t>
            </a:r>
          </a:p>
          <a:p>
            <a:pPr algn="just"/>
            <a:r>
              <a:rPr lang="en-US" b="0" baseline="0" dirty="0" smtClean="0"/>
              <a:t>Use prototype pattern when a system should be independent of how its products are created, composed and represented and:</a:t>
            </a:r>
          </a:p>
          <a:p>
            <a:pPr algn="just">
              <a:buFont typeface="Arial" pitchFamily="34" charset="0"/>
              <a:buChar char="•"/>
            </a:pPr>
            <a:r>
              <a:rPr lang="en-US" b="0" baseline="0" dirty="0" smtClean="0"/>
              <a:t> When the class to be instantiated is specified at runtime or</a:t>
            </a:r>
          </a:p>
          <a:p>
            <a:pPr algn="just">
              <a:buFont typeface="Arial" pitchFamily="34" charset="0"/>
              <a:buChar char="•"/>
            </a:pPr>
            <a:r>
              <a:rPr lang="en-US" b="0" baseline="0" dirty="0" smtClean="0"/>
              <a:t> To avoid building a hierarchy of factory classes or</a:t>
            </a:r>
          </a:p>
          <a:p>
            <a:pPr algn="just">
              <a:buFont typeface="Arial" pitchFamily="34" charset="0"/>
              <a:buChar char="•"/>
            </a:pPr>
            <a:r>
              <a:rPr lang="en-US" b="0" baseline="0" dirty="0" smtClean="0"/>
              <a:t> It is more convenient to clone an object rather than creating a new object.</a:t>
            </a:r>
          </a:p>
          <a:p>
            <a:pPr algn="just">
              <a:buFont typeface="Arial" pitchFamily="34" charset="0"/>
              <a:buNone/>
            </a:pPr>
            <a:endParaRPr lang="en-US" b="0" baseline="0" dirty="0" smtClean="0"/>
          </a:p>
          <a:p>
            <a:pPr algn="just">
              <a:buFont typeface="Arial" pitchFamily="34" charset="0"/>
              <a:buNone/>
            </a:pPr>
            <a:r>
              <a:rPr lang="en-US" b="1" baseline="0" dirty="0" smtClean="0"/>
              <a:t>Structure:</a:t>
            </a:r>
          </a:p>
          <a:p>
            <a:pPr algn="just">
              <a:buFont typeface="Arial" pitchFamily="34" charset="0"/>
              <a:buNone/>
            </a:pPr>
            <a:endParaRPr lang="en-US" b="1" baseline="0" dirty="0" smtClean="0"/>
          </a:p>
          <a:p>
            <a:pPr algn="just">
              <a:buFont typeface="Arial" pitchFamily="34" charset="0"/>
              <a:buNone/>
            </a:pPr>
            <a:r>
              <a:rPr lang="en-US" b="1" baseline="0" dirty="0" smtClean="0"/>
              <a:t>Participants:</a:t>
            </a:r>
          </a:p>
          <a:p>
            <a:r>
              <a:rPr lang="en-US" dirty="0" smtClean="0"/>
              <a:t>The classes participating to the Prototype Pattern are:</a:t>
            </a:r>
            <a:br>
              <a:rPr lang="en-US" dirty="0" smtClean="0"/>
            </a:br>
            <a:endParaRPr lang="en-US" dirty="0" smtClean="0"/>
          </a:p>
          <a:p>
            <a:r>
              <a:rPr lang="en-US" b="0" i="1" dirty="0" smtClean="0"/>
              <a:t>Client</a:t>
            </a:r>
            <a:r>
              <a:rPr lang="en-US" dirty="0" smtClean="0"/>
              <a:t> - creates a new object by asking a prototype to clone itself.</a:t>
            </a:r>
          </a:p>
          <a:p>
            <a:r>
              <a:rPr lang="en-US" b="0" i="1" dirty="0" smtClean="0"/>
              <a:t>Prototype</a:t>
            </a:r>
            <a:r>
              <a:rPr lang="en-US" dirty="0" smtClean="0"/>
              <a:t> - declares an interface for cloning itself.</a:t>
            </a:r>
          </a:p>
          <a:p>
            <a:r>
              <a:rPr lang="en-US" b="0" i="1" dirty="0" err="1" smtClean="0"/>
              <a:t>ConcretePrototype</a:t>
            </a:r>
            <a:r>
              <a:rPr lang="en-US" dirty="0" smtClean="0"/>
              <a:t> - implements the operation for cloning itself.</a:t>
            </a:r>
          </a:p>
          <a:p>
            <a:pPr algn="just">
              <a:buFont typeface="Arial" pitchFamily="34" charset="0"/>
              <a:buNone/>
            </a:pPr>
            <a:endParaRPr lang="en-US" b="0" baseline="0" dirty="0" smtClean="0"/>
          </a:p>
          <a:p>
            <a:pPr algn="just">
              <a:buFont typeface="Arial" pitchFamily="34" charset="0"/>
              <a:buNone/>
            </a:pPr>
            <a:r>
              <a:rPr lang="en-US" b="1" baseline="0" dirty="0" smtClean="0"/>
              <a:t>Collaborations:</a:t>
            </a:r>
          </a:p>
          <a:p>
            <a:pPr algn="just">
              <a:buFont typeface="Arial" pitchFamily="34" charset="0"/>
              <a:buNone/>
            </a:pPr>
            <a:r>
              <a:rPr lang="en-US" b="0" baseline="0" dirty="0" smtClean="0"/>
              <a:t>A client asks a prototype to clone itself.</a:t>
            </a:r>
          </a:p>
          <a:p>
            <a:pPr algn="just">
              <a:buFont typeface="Arial" pitchFamily="34" charset="0"/>
              <a:buNone/>
            </a:pPr>
            <a:endParaRPr lang="en-US" b="0" baseline="0" dirty="0" smtClean="0"/>
          </a:p>
          <a:p>
            <a:pPr algn="just">
              <a:buFont typeface="Arial" pitchFamily="34" charset="0"/>
              <a:buNone/>
            </a:pPr>
            <a:r>
              <a:rPr lang="en-US" b="1" baseline="0" dirty="0" smtClean="0"/>
              <a:t>Consequences:</a:t>
            </a:r>
          </a:p>
          <a:p>
            <a:pPr algn="just">
              <a:buFont typeface="Arial" pitchFamily="34" charset="0"/>
              <a:buNone/>
            </a:pPr>
            <a:r>
              <a:rPr lang="en-US" b="0" baseline="0" dirty="0" smtClean="0"/>
              <a:t>Benefits of prototype pattern are:</a:t>
            </a:r>
          </a:p>
          <a:p>
            <a:pPr algn="just">
              <a:buFont typeface="Arial" pitchFamily="34" charset="0"/>
              <a:buChar char="•"/>
            </a:pPr>
            <a:r>
              <a:rPr lang="en-US" b="0" baseline="0" dirty="0" smtClean="0"/>
              <a:t> Adding and removing products at runtime.</a:t>
            </a:r>
          </a:p>
          <a:p>
            <a:pPr algn="just">
              <a:buFont typeface="Arial" pitchFamily="34" charset="0"/>
              <a:buChar char="•"/>
            </a:pPr>
            <a:r>
              <a:rPr lang="en-US" b="0" baseline="0" dirty="0" smtClean="0"/>
              <a:t> Specifying new objects by varying values.</a:t>
            </a:r>
          </a:p>
          <a:p>
            <a:pPr algn="just">
              <a:buFont typeface="Arial" pitchFamily="34" charset="0"/>
              <a:buChar char="•"/>
            </a:pPr>
            <a:r>
              <a:rPr lang="en-US" b="0" baseline="0" dirty="0" smtClean="0"/>
              <a:t> Specifying new objects by varying structure.</a:t>
            </a:r>
          </a:p>
          <a:p>
            <a:pPr algn="just">
              <a:buFont typeface="Arial" pitchFamily="34" charset="0"/>
              <a:buChar char="•"/>
            </a:pPr>
            <a:r>
              <a:rPr lang="en-US" b="0" baseline="0" dirty="0" smtClean="0"/>
              <a:t> Reduced </a:t>
            </a:r>
            <a:r>
              <a:rPr lang="en-US" b="0" baseline="0" dirty="0" err="1" smtClean="0"/>
              <a:t>subclassing</a:t>
            </a:r>
            <a:r>
              <a:rPr lang="en-US" b="0" baseline="0" dirty="0" smtClean="0"/>
              <a:t>.</a:t>
            </a:r>
          </a:p>
          <a:p>
            <a:pPr algn="just">
              <a:buFont typeface="Arial" pitchFamily="34" charset="0"/>
              <a:buChar char="•"/>
            </a:pPr>
            <a:r>
              <a:rPr lang="en-US" b="0" baseline="0" dirty="0" smtClean="0"/>
              <a:t> Configuring an application with classes dynamically.</a:t>
            </a:r>
          </a:p>
          <a:p>
            <a:pPr algn="just">
              <a:buFont typeface="Arial" pitchFamily="34" charset="0"/>
              <a:buNone/>
            </a:pPr>
            <a:endParaRPr lang="en-US" b="0" baseline="0" dirty="0" smtClean="0"/>
          </a:p>
          <a:p>
            <a:pPr algn="just">
              <a:buFont typeface="Arial" pitchFamily="34" charset="0"/>
              <a:buNone/>
            </a:pPr>
            <a:r>
              <a:rPr lang="en-US" b="0" baseline="0" dirty="0" smtClean="0"/>
              <a:t>Main drawback of prototype pattern is that each sub class of Prototype must implement the clone operation, which may be difficult.</a:t>
            </a:r>
          </a:p>
          <a:p>
            <a:pPr algn="just">
              <a:buFont typeface="Arial" pitchFamily="34" charset="0"/>
              <a:buNone/>
            </a:pPr>
            <a:endParaRPr lang="en-US" b="0" baseline="0" dirty="0" smtClean="0"/>
          </a:p>
          <a:p>
            <a:pPr algn="just">
              <a:buFont typeface="Arial" pitchFamily="34" charset="0"/>
              <a:buNone/>
            </a:pPr>
            <a:r>
              <a:rPr lang="en-US" b="1" baseline="0" dirty="0" smtClean="0"/>
              <a:t>Implementation:</a:t>
            </a:r>
          </a:p>
          <a:p>
            <a:pPr algn="just">
              <a:buFont typeface="Arial" pitchFamily="34" charset="0"/>
              <a:buNone/>
            </a:pPr>
            <a:endParaRPr lang="en-US" b="1" baseline="0" dirty="0" smtClean="0"/>
          </a:p>
          <a:p>
            <a:pPr algn="just">
              <a:buFont typeface="Arial" pitchFamily="34" charset="0"/>
              <a:buNone/>
            </a:pPr>
            <a:r>
              <a:rPr lang="en-US" b="0" baseline="0" dirty="0" smtClean="0"/>
              <a:t>abstract class </a:t>
            </a:r>
            <a:r>
              <a:rPr lang="en-US" b="0" baseline="0" dirty="0" err="1" smtClean="0"/>
              <a:t>AbstractProduct</a:t>
            </a:r>
            <a:r>
              <a:rPr lang="en-US" b="0" baseline="0" dirty="0" smtClean="0"/>
              <a:t> implements </a:t>
            </a:r>
            <a:r>
              <a:rPr lang="en-US" b="0" baseline="0" dirty="0" err="1" smtClean="0"/>
              <a:t>Cloneable</a:t>
            </a:r>
            <a:r>
              <a:rPr lang="en-US" b="0" baseline="0" dirty="0" smtClean="0"/>
              <a:t> </a:t>
            </a:r>
          </a:p>
          <a:p>
            <a:pPr algn="just">
              <a:buFont typeface="Arial" pitchFamily="34" charset="0"/>
              <a:buNone/>
            </a:pPr>
            <a:r>
              <a:rPr lang="en-US" b="0" baseline="0" dirty="0" smtClean="0"/>
              <a:t>{</a:t>
            </a:r>
          </a:p>
          <a:p>
            <a:pPr algn="just">
              <a:buFont typeface="Arial" pitchFamily="34" charset="0"/>
              <a:buNone/>
            </a:pPr>
            <a:r>
              <a:rPr lang="en-US" b="0" baseline="0" dirty="0" smtClean="0"/>
              <a:t>	public static </a:t>
            </a:r>
            <a:r>
              <a:rPr lang="en-US" b="0" baseline="0" dirty="0" err="1" smtClean="0"/>
              <a:t>AbstractProduct</a:t>
            </a:r>
            <a:r>
              <a:rPr lang="en-US" b="0" baseline="0" dirty="0" smtClean="0"/>
              <a:t> </a:t>
            </a:r>
            <a:r>
              <a:rPr lang="en-US" b="0" baseline="0" dirty="0" err="1" smtClean="0"/>
              <a:t>thePrototype</a:t>
            </a:r>
            <a:r>
              <a:rPr lang="en-US" b="0" baseline="0" dirty="0" smtClean="0"/>
              <a:t>;</a:t>
            </a:r>
          </a:p>
          <a:p>
            <a:pPr algn="just">
              <a:buFont typeface="Arial" pitchFamily="34" charset="0"/>
              <a:buNone/>
            </a:pPr>
            <a:r>
              <a:rPr lang="en-US" b="0" baseline="0" dirty="0" smtClean="0"/>
              <a:t>	public static </a:t>
            </a:r>
            <a:r>
              <a:rPr lang="en-US" b="0" baseline="0" dirty="0" err="1" smtClean="0"/>
              <a:t>AbstractProduct</a:t>
            </a:r>
            <a:r>
              <a:rPr lang="en-US" b="0" baseline="0" dirty="0" smtClean="0"/>
              <a:t> </a:t>
            </a:r>
            <a:r>
              <a:rPr lang="en-US" b="0" baseline="0" dirty="0" err="1" smtClean="0"/>
              <a:t>makeProduct</a:t>
            </a:r>
            <a:r>
              <a:rPr lang="en-US" b="0" baseline="0" dirty="0" smtClean="0"/>
              <a:t>()</a:t>
            </a:r>
          </a:p>
          <a:p>
            <a:pPr algn="just">
              <a:buFont typeface="Arial" pitchFamily="34" charset="0"/>
              <a:buNone/>
            </a:pPr>
            <a:r>
              <a:rPr lang="en-US" b="0" baseline="0" dirty="0" smtClean="0"/>
              <a:t>	{</a:t>
            </a:r>
          </a:p>
          <a:p>
            <a:pPr algn="just">
              <a:buFont typeface="Arial" pitchFamily="34" charset="0"/>
              <a:buNone/>
            </a:pPr>
            <a:r>
              <a:rPr lang="en-US" b="0" baseline="0" dirty="0" smtClean="0"/>
              <a:t>		try </a:t>
            </a:r>
          </a:p>
          <a:p>
            <a:pPr algn="just">
              <a:buFont typeface="Arial" pitchFamily="34" charset="0"/>
              <a:buNone/>
            </a:pPr>
            <a:r>
              <a:rPr lang="en-US" b="0" baseline="0" dirty="0" smtClean="0"/>
              <a:t>		{</a:t>
            </a:r>
          </a:p>
          <a:p>
            <a:pPr algn="just">
              <a:buFont typeface="Arial" pitchFamily="34" charset="0"/>
              <a:buNone/>
            </a:pPr>
            <a:r>
              <a:rPr lang="en-US" b="0" baseline="0" dirty="0" smtClean="0"/>
              <a:t>			return (</a:t>
            </a:r>
            <a:r>
              <a:rPr lang="en-US" b="0" baseline="0" dirty="0" err="1" smtClean="0"/>
              <a:t>AbstractProduct</a:t>
            </a:r>
            <a:r>
              <a:rPr lang="en-US" b="0" baseline="0" dirty="0" smtClean="0"/>
              <a:t>) </a:t>
            </a:r>
            <a:r>
              <a:rPr lang="en-US" b="0" baseline="0" dirty="0" err="1" smtClean="0"/>
              <a:t>thePrototype.clone</a:t>
            </a:r>
            <a:r>
              <a:rPr lang="en-US" b="0" baseline="0" dirty="0" smtClean="0"/>
              <a:t>();</a:t>
            </a:r>
          </a:p>
          <a:p>
            <a:pPr algn="just">
              <a:buFont typeface="Arial" pitchFamily="34" charset="0"/>
              <a:buNone/>
            </a:pPr>
            <a:r>
              <a:rPr lang="en-US" b="0" baseline="0" dirty="0" smtClean="0"/>
              <a:t>	    } </a:t>
            </a:r>
          </a:p>
          <a:p>
            <a:pPr algn="just">
              <a:buFont typeface="Arial" pitchFamily="34" charset="0"/>
              <a:buNone/>
            </a:pPr>
            <a:r>
              <a:rPr lang="en-US" b="0" baseline="0" dirty="0" smtClean="0"/>
              <a:t>		catch(</a:t>
            </a:r>
            <a:r>
              <a:rPr lang="en-US" b="0" baseline="0" dirty="0" err="1" smtClean="0"/>
              <a:t>CloneNotSupportedException</a:t>
            </a:r>
            <a:r>
              <a:rPr lang="en-US" b="0" baseline="0" dirty="0" smtClean="0"/>
              <a:t> e)</a:t>
            </a:r>
          </a:p>
          <a:p>
            <a:pPr algn="just">
              <a:buFont typeface="Arial" pitchFamily="34" charset="0"/>
              <a:buNone/>
            </a:pPr>
            <a:r>
              <a:rPr lang="en-US" b="0" baseline="0" dirty="0" smtClean="0"/>
              <a:t>		{</a:t>
            </a:r>
          </a:p>
          <a:p>
            <a:pPr algn="just">
              <a:buFont typeface="Arial" pitchFamily="34" charset="0"/>
              <a:buNone/>
            </a:pPr>
            <a:r>
              <a:rPr lang="en-US" b="0" baseline="0" dirty="0" smtClean="0"/>
              <a:t>			return null;</a:t>
            </a:r>
          </a:p>
          <a:p>
            <a:pPr algn="just">
              <a:buFont typeface="Arial" pitchFamily="34" charset="0"/>
              <a:buNone/>
            </a:pPr>
            <a:r>
              <a:rPr lang="en-US" b="0" baseline="0" dirty="0" smtClean="0"/>
              <a:t>	    }</a:t>
            </a:r>
          </a:p>
          <a:p>
            <a:pPr algn="just">
              <a:buFont typeface="Arial" pitchFamily="34" charset="0"/>
              <a:buNone/>
            </a:pPr>
            <a:r>
              <a:rPr lang="en-US" b="0" baseline="0" dirty="0" smtClean="0"/>
              <a:t>	}</a:t>
            </a:r>
          </a:p>
          <a:p>
            <a:pPr algn="just">
              <a:buFont typeface="Arial" pitchFamily="34" charset="0"/>
              <a:buNone/>
            </a:pPr>
            <a:r>
              <a:rPr lang="en-US" b="0" baseline="0" dirty="0" smtClean="0"/>
              <a:t>}</a:t>
            </a:r>
          </a:p>
          <a:p>
            <a:pPr algn="just">
              <a:buFont typeface="Arial" pitchFamily="34" charset="0"/>
              <a:buNone/>
            </a:pPr>
            <a:endParaRPr lang="en-US" b="0" baseline="0" dirty="0" smtClean="0"/>
          </a:p>
          <a:p>
            <a:pPr algn="just">
              <a:buFont typeface="Arial" pitchFamily="34" charset="0"/>
              <a:buNone/>
            </a:pPr>
            <a:r>
              <a:rPr lang="en-US" b="0" baseline="0" dirty="0" smtClean="0"/>
              <a:t>class </a:t>
            </a:r>
            <a:r>
              <a:rPr lang="en-US" b="0" baseline="0" dirty="0" err="1" smtClean="0"/>
              <a:t>ConcreteProductA</a:t>
            </a:r>
            <a:r>
              <a:rPr lang="en-US" b="0" baseline="0" dirty="0" smtClean="0"/>
              <a:t> extends </a:t>
            </a:r>
            <a:r>
              <a:rPr lang="en-US" b="0" baseline="0" dirty="0" err="1" smtClean="0"/>
              <a:t>AbstractProduct</a:t>
            </a:r>
            <a:r>
              <a:rPr lang="en-US" b="0" baseline="0" dirty="0" smtClean="0"/>
              <a:t> { }</a:t>
            </a:r>
          </a:p>
          <a:p>
            <a:pPr algn="just">
              <a:buFont typeface="Arial" pitchFamily="34" charset="0"/>
              <a:buNone/>
            </a:pPr>
            <a:endParaRPr lang="en-US" b="0" baseline="0" dirty="0" smtClean="0"/>
          </a:p>
          <a:p>
            <a:pPr algn="just">
              <a:buFont typeface="Arial" pitchFamily="34" charset="0"/>
              <a:buNone/>
            </a:pPr>
            <a:r>
              <a:rPr lang="en-US" b="0" baseline="0" dirty="0" smtClean="0"/>
              <a:t>class </a:t>
            </a:r>
            <a:r>
              <a:rPr lang="en-US" b="0" baseline="0" dirty="0" err="1" smtClean="0"/>
              <a:t>ConcreteProductB</a:t>
            </a:r>
            <a:r>
              <a:rPr lang="en-US" b="0" baseline="0" dirty="0" smtClean="0"/>
              <a:t> extends </a:t>
            </a:r>
            <a:r>
              <a:rPr lang="en-US" b="0" baseline="0" dirty="0" err="1" smtClean="0"/>
              <a:t>AbstractProduct</a:t>
            </a:r>
            <a:r>
              <a:rPr lang="en-US" b="0" baseline="0" dirty="0" smtClean="0"/>
              <a:t> { }</a:t>
            </a:r>
          </a:p>
          <a:p>
            <a:pPr algn="just">
              <a:buFont typeface="Arial" pitchFamily="34" charset="0"/>
              <a:buNone/>
            </a:pPr>
            <a:endParaRPr lang="en-US" b="0" baseline="0" dirty="0" smtClean="0"/>
          </a:p>
          <a:p>
            <a:pPr algn="just">
              <a:buFont typeface="Arial" pitchFamily="34" charset="0"/>
              <a:buNone/>
            </a:pPr>
            <a:r>
              <a:rPr lang="en-US" b="0" baseline="0" dirty="0" smtClean="0"/>
              <a:t>public class </a:t>
            </a:r>
            <a:r>
              <a:rPr lang="en-US" b="0" baseline="0" dirty="0" err="1" smtClean="0"/>
              <a:t>PrototypeDemo</a:t>
            </a:r>
            <a:r>
              <a:rPr lang="en-US" b="0" baseline="0" dirty="0" smtClean="0"/>
              <a:t> </a:t>
            </a:r>
          </a:p>
          <a:p>
            <a:pPr algn="just">
              <a:buFont typeface="Arial" pitchFamily="34" charset="0"/>
              <a:buNone/>
            </a:pPr>
            <a:r>
              <a:rPr lang="en-US" b="0" baseline="0" dirty="0" smtClean="0"/>
              <a:t>{</a:t>
            </a:r>
          </a:p>
          <a:p>
            <a:pPr algn="just">
              <a:buFont typeface="Arial" pitchFamily="34" charset="0"/>
              <a:buNone/>
            </a:pPr>
            <a:r>
              <a:rPr lang="en-US" b="0" baseline="0" dirty="0" smtClean="0"/>
              <a:t>	public static void main(String[] args) </a:t>
            </a:r>
          </a:p>
          <a:p>
            <a:pPr algn="just">
              <a:buFont typeface="Arial" pitchFamily="34" charset="0"/>
              <a:buNone/>
            </a:pPr>
            <a:r>
              <a:rPr lang="en-US" b="0" baseline="0" dirty="0" smtClean="0"/>
              <a:t>	{</a:t>
            </a:r>
          </a:p>
          <a:p>
            <a:pPr algn="just">
              <a:buFont typeface="Arial" pitchFamily="34" charset="0"/>
              <a:buNone/>
            </a:pPr>
            <a:r>
              <a:rPr lang="en-US" b="0" baseline="0" dirty="0" smtClean="0"/>
              <a:t>		</a:t>
            </a:r>
            <a:r>
              <a:rPr lang="en-US" b="0" baseline="0" dirty="0" err="1" smtClean="0"/>
              <a:t>AbstractProduct.thePrototype</a:t>
            </a:r>
            <a:r>
              <a:rPr lang="en-US" b="0" baseline="0" dirty="0" smtClean="0"/>
              <a:t> = new </a:t>
            </a:r>
            <a:r>
              <a:rPr lang="en-US" b="0" baseline="0" dirty="0" err="1" smtClean="0"/>
              <a:t>ConcreteProductA</a:t>
            </a:r>
            <a:r>
              <a:rPr lang="en-US" b="0" baseline="0" dirty="0" smtClean="0"/>
              <a:t>();</a:t>
            </a:r>
          </a:p>
          <a:p>
            <a:pPr algn="just">
              <a:buFont typeface="Arial" pitchFamily="34" charset="0"/>
              <a:buNone/>
            </a:pPr>
            <a:r>
              <a:rPr lang="en-US" b="0" baseline="0" dirty="0" smtClean="0"/>
              <a:t>		</a:t>
            </a:r>
            <a:r>
              <a:rPr lang="en-US" b="0" baseline="0" dirty="0" err="1" smtClean="0"/>
              <a:t>AbstractProduct</a:t>
            </a:r>
            <a:r>
              <a:rPr lang="en-US" b="0" baseline="0" dirty="0" smtClean="0"/>
              <a:t> product = </a:t>
            </a:r>
            <a:r>
              <a:rPr lang="en-US" b="0" baseline="0" dirty="0" err="1" smtClean="0"/>
              <a:t>AbstractProduct.makeProduct</a:t>
            </a:r>
            <a:r>
              <a:rPr lang="en-US" b="0" baseline="0" dirty="0" smtClean="0"/>
              <a:t>();</a:t>
            </a:r>
          </a:p>
          <a:p>
            <a:pPr algn="just">
              <a:buFont typeface="Arial" pitchFamily="34" charset="0"/>
              <a:buNone/>
            </a:pPr>
            <a:r>
              <a:rPr lang="en-US" b="0" baseline="0" dirty="0" smtClean="0"/>
              <a:t>		System.out.println(product);</a:t>
            </a:r>
          </a:p>
          <a:p>
            <a:pPr algn="just">
              <a:buFont typeface="Arial" pitchFamily="34" charset="0"/>
              <a:buNone/>
            </a:pPr>
            <a:r>
              <a:rPr lang="en-US" b="0" baseline="0" dirty="0" smtClean="0"/>
              <a:t>	}</a:t>
            </a:r>
          </a:p>
          <a:p>
            <a:pPr algn="just">
              <a:buFont typeface="Arial" pitchFamily="34" charset="0"/>
              <a:buNone/>
            </a:pPr>
            <a:r>
              <a:rPr lang="en-US" b="0" baseline="0" dirty="0" smtClean="0"/>
              <a:t>}</a:t>
            </a:r>
          </a:p>
          <a:p>
            <a:pPr algn="just">
              <a:buFont typeface="Arial" pitchFamily="34" charset="0"/>
              <a:buNone/>
            </a:pPr>
            <a:endParaRPr lang="en-US" b="0" baseline="0" dirty="0" smtClean="0"/>
          </a:p>
          <a:p>
            <a:pPr algn="just">
              <a:buFont typeface="Arial" pitchFamily="34" charset="0"/>
              <a:buNone/>
            </a:pPr>
            <a:r>
              <a:rPr lang="en-US" b="1" i="1" baseline="0" dirty="0" smtClean="0"/>
              <a:t>Implementation Issues:</a:t>
            </a:r>
          </a:p>
          <a:p>
            <a:pPr algn="just">
              <a:buFont typeface="Arial" pitchFamily="34" charset="0"/>
              <a:buNone/>
            </a:pPr>
            <a:endParaRPr lang="en-US" b="1" i="1" baseline="0" dirty="0" smtClean="0"/>
          </a:p>
          <a:p>
            <a:r>
              <a:rPr lang="en-US" b="1" i="1" dirty="0" smtClean="0"/>
              <a:t>Using a prototype manager:</a:t>
            </a:r>
          </a:p>
          <a:p>
            <a:pPr algn="just"/>
            <a:r>
              <a:rPr lang="en-US" dirty="0" smtClean="0"/>
              <a:t>When the application uses a lot of prototypes that can be created and destroyed dynamically, a registry of available prototypes should be kept. This registry is called the prototype manager and it should implement operations for managing registered prototypes like registering a prototype under a certain key, searching for a prototype with a given key, removing one from the register, etc. The clients will use the interface of the prototype manager to handle prototypes at run-time and will ask for permission before using the Clone() method.</a:t>
            </a:r>
          </a:p>
          <a:p>
            <a:pPr algn="just"/>
            <a:endParaRPr lang="en-US" dirty="0" smtClean="0"/>
          </a:p>
          <a:p>
            <a:pPr algn="just"/>
            <a:r>
              <a:rPr lang="en-US" dirty="0" smtClean="0"/>
              <a:t>There is not much difference between an implementation of a prototype which uses a prototype manager and a factory method implemented using class registration mechanism. Maybe the only difference consists in the performance.</a:t>
            </a:r>
          </a:p>
          <a:p>
            <a:pPr algn="just"/>
            <a:endParaRPr lang="en-US" dirty="0" smtClean="0"/>
          </a:p>
          <a:p>
            <a:pPr algn="just"/>
            <a:r>
              <a:rPr lang="en-US" b="1" i="1" dirty="0" smtClean="0"/>
              <a:t>Implementing the Clone operation:</a:t>
            </a:r>
          </a:p>
          <a:p>
            <a:pPr algn="just"/>
            <a:r>
              <a:rPr lang="en-US" dirty="0" smtClean="0"/>
              <a:t>A small discussion appears when talking about how deep or shallow a clone should be: a deep clone clones the instance variables in the cloning object while a shallow clone shares the instance variables between the clone and the original. Usually, a shallow clone is enough and very simple, but cloning complex prototypes should use deep clones so the clone and the original are independent, a deep clone needing its components to be the clones of the complex object’s components.</a:t>
            </a:r>
          </a:p>
          <a:p>
            <a:pPr algn="just"/>
            <a:endParaRPr lang="en-US" dirty="0" smtClean="0"/>
          </a:p>
          <a:p>
            <a:pPr algn="just"/>
            <a:r>
              <a:rPr lang="en-US" b="1" i="1" dirty="0" smtClean="0"/>
              <a:t>Initializing clones:</a:t>
            </a:r>
          </a:p>
          <a:p>
            <a:pPr algn="just"/>
            <a:r>
              <a:rPr lang="en-US" dirty="0" smtClean="0"/>
              <a:t>There are cases when the internal states of a clone should be initialized after it is created. This happens because these values cannot be passed to the Clone() method, that uses an interface which would be destroyed if such parameters were used. In this case the initialization should be done by using setting and resetting operations of the prototype class or by using an initializing method that takes as parameters the values at which the clone’s internal states should be set.</a:t>
            </a:r>
          </a:p>
          <a:p>
            <a:pPr algn="just">
              <a:buFont typeface="Arial" pitchFamily="34" charset="0"/>
              <a:buNone/>
            </a:pPr>
            <a:endParaRPr lang="en-US" b="1" i="1" baseline="0" dirty="0" smtClean="0"/>
          </a:p>
          <a:p>
            <a:pPr algn="just">
              <a:buFont typeface="Arial" pitchFamily="34" charset="0"/>
              <a:buNone/>
            </a:pPr>
            <a:r>
              <a:rPr lang="en-US" b="1" i="0" baseline="0" dirty="0" smtClean="0"/>
              <a:t>Sample Code:</a:t>
            </a:r>
          </a:p>
          <a:p>
            <a:pPr algn="just">
              <a:buFont typeface="Arial" pitchFamily="34" charset="0"/>
              <a:buNone/>
            </a:pPr>
            <a:r>
              <a:rPr lang="en-US" dirty="0" smtClean="0"/>
              <a:t>We're going to create an abstract class </a:t>
            </a:r>
            <a:r>
              <a:rPr lang="en-US" i="1" dirty="0" smtClean="0"/>
              <a:t>Shape</a:t>
            </a:r>
            <a:r>
              <a:rPr lang="en-US" dirty="0" smtClean="0"/>
              <a:t> and concrete classes extending the </a:t>
            </a:r>
            <a:r>
              <a:rPr lang="en-US" i="1" dirty="0" smtClean="0"/>
              <a:t>Shape</a:t>
            </a:r>
            <a:r>
              <a:rPr lang="en-US" dirty="0" smtClean="0"/>
              <a:t> class. A class </a:t>
            </a:r>
            <a:r>
              <a:rPr lang="en-US" i="1" dirty="0" err="1" smtClean="0"/>
              <a:t>ShapeCache</a:t>
            </a:r>
            <a:r>
              <a:rPr lang="en-US" dirty="0" smtClean="0"/>
              <a:t> is defined as a next step which stores shape objects in a </a:t>
            </a:r>
            <a:r>
              <a:rPr lang="en-US" i="1" dirty="0" err="1" smtClean="0"/>
              <a:t>Hashtable</a:t>
            </a:r>
            <a:r>
              <a:rPr lang="en-US" dirty="0" smtClean="0"/>
              <a:t> and returns their clone when requested.</a:t>
            </a:r>
          </a:p>
          <a:p>
            <a:pPr algn="just">
              <a:buFont typeface="Arial" pitchFamily="34" charset="0"/>
              <a:buNone/>
            </a:pPr>
            <a:endParaRPr lang="en-US" b="1" i="0" baseline="0" dirty="0" smtClean="0"/>
          </a:p>
          <a:p>
            <a:pPr algn="just">
              <a:buFont typeface="Arial" pitchFamily="34" charset="0"/>
              <a:buNone/>
            </a:pPr>
            <a:r>
              <a:rPr lang="en-US" dirty="0" smtClean="0"/>
              <a:t>Create an abstract class implementing </a:t>
            </a:r>
            <a:r>
              <a:rPr lang="en-US" i="1" dirty="0" err="1" smtClean="0"/>
              <a:t>Clonable</a:t>
            </a:r>
            <a:r>
              <a:rPr lang="en-US" dirty="0" smtClean="0"/>
              <a:t> interface.</a:t>
            </a:r>
          </a:p>
          <a:p>
            <a:pPr algn="just">
              <a:buFont typeface="Arial" pitchFamily="34" charset="0"/>
              <a:buNone/>
            </a:pPr>
            <a:endParaRPr lang="en-US" b="1" i="0" baseline="0" dirty="0" smtClean="0"/>
          </a:p>
          <a:p>
            <a:pPr algn="just">
              <a:buFont typeface="Arial" pitchFamily="34" charset="0"/>
              <a:buNone/>
            </a:pPr>
            <a:r>
              <a:rPr lang="en-US" i="1" dirty="0" smtClean="0"/>
              <a:t>Shape.java</a:t>
            </a:r>
          </a:p>
          <a:p>
            <a:pPr algn="just">
              <a:buFont typeface="Arial" pitchFamily="34" charset="0"/>
              <a:buNone/>
            </a:pPr>
            <a:endParaRPr lang="en-US" b="1" i="1" baseline="0" dirty="0" smtClean="0"/>
          </a:p>
          <a:p>
            <a:pPr algn="just">
              <a:buFont typeface="Arial" pitchFamily="34" charset="0"/>
              <a:buNone/>
            </a:pPr>
            <a:r>
              <a:rPr lang="en-US" b="0" i="0" baseline="0" dirty="0" smtClean="0"/>
              <a:t>public abstract class Shape implements </a:t>
            </a:r>
            <a:r>
              <a:rPr lang="en-US" b="0" i="0" baseline="0" dirty="0" err="1" smtClean="0"/>
              <a:t>Cloneable</a:t>
            </a:r>
            <a:r>
              <a:rPr lang="en-US" b="0" i="0" baseline="0" dirty="0" smtClean="0"/>
              <a:t> </a:t>
            </a:r>
          </a:p>
          <a:p>
            <a:pPr algn="just">
              <a:buFont typeface="Arial" pitchFamily="34" charset="0"/>
              <a:buNone/>
            </a:pPr>
            <a:r>
              <a:rPr lang="en-US" b="0" i="0" baseline="0" dirty="0" smtClean="0"/>
              <a:t>{   </a:t>
            </a:r>
          </a:p>
          <a:p>
            <a:pPr algn="just">
              <a:buFont typeface="Arial" pitchFamily="34" charset="0"/>
              <a:buNone/>
            </a:pPr>
            <a:r>
              <a:rPr lang="en-US" b="0" i="0" baseline="0" dirty="0" smtClean="0"/>
              <a:t>	private String id;</a:t>
            </a:r>
          </a:p>
          <a:p>
            <a:pPr algn="just">
              <a:buFont typeface="Arial" pitchFamily="34" charset="0"/>
              <a:buNone/>
            </a:pPr>
            <a:r>
              <a:rPr lang="en-US" b="0" i="0" baseline="0" dirty="0" smtClean="0"/>
              <a:t>	protected String type;</a:t>
            </a:r>
          </a:p>
          <a:p>
            <a:pPr algn="just">
              <a:buFont typeface="Arial" pitchFamily="34" charset="0"/>
              <a:buNone/>
            </a:pPr>
            <a:r>
              <a:rPr lang="en-US" b="0" i="0" baseline="0" dirty="0" smtClean="0"/>
              <a:t>   	abstract void draw();</a:t>
            </a:r>
          </a:p>
          <a:p>
            <a:pPr algn="just">
              <a:buFont typeface="Arial" pitchFamily="34" charset="0"/>
              <a:buNone/>
            </a:pPr>
            <a:r>
              <a:rPr lang="en-US" b="0" i="0" baseline="0" dirty="0" smtClean="0"/>
              <a:t>   	public String </a:t>
            </a:r>
            <a:r>
              <a:rPr lang="en-US" b="0" i="0" baseline="0" dirty="0" err="1" smtClean="0"/>
              <a:t>getType</a:t>
            </a:r>
            <a:r>
              <a:rPr lang="en-US" b="0" i="0" baseline="0" dirty="0" smtClean="0"/>
              <a:t>()</a:t>
            </a:r>
          </a:p>
          <a:p>
            <a:pPr algn="just">
              <a:buFont typeface="Arial" pitchFamily="34" charset="0"/>
              <a:buNone/>
            </a:pPr>
            <a:r>
              <a:rPr lang="en-US" b="0" i="0" baseline="0" dirty="0" smtClean="0"/>
              <a:t>	{</a:t>
            </a:r>
          </a:p>
          <a:p>
            <a:pPr algn="just">
              <a:buFont typeface="Arial" pitchFamily="34" charset="0"/>
              <a:buNone/>
            </a:pPr>
            <a:r>
              <a:rPr lang="en-US" b="0" i="0" baseline="0" dirty="0" smtClean="0"/>
              <a:t>		return type;</a:t>
            </a:r>
          </a:p>
          <a:p>
            <a:pPr algn="just">
              <a:buFont typeface="Arial" pitchFamily="34" charset="0"/>
              <a:buNone/>
            </a:pPr>
            <a:r>
              <a:rPr lang="en-US" b="0" i="0" baseline="0" dirty="0" smtClean="0"/>
              <a:t>	}   </a:t>
            </a:r>
          </a:p>
          <a:p>
            <a:pPr algn="just">
              <a:buFont typeface="Arial" pitchFamily="34" charset="0"/>
              <a:buNone/>
            </a:pPr>
            <a:r>
              <a:rPr lang="en-US" b="0" i="0" baseline="0" dirty="0" smtClean="0"/>
              <a:t>	public String </a:t>
            </a:r>
            <a:r>
              <a:rPr lang="en-US" b="0" i="0" baseline="0" dirty="0" err="1" smtClean="0"/>
              <a:t>getId</a:t>
            </a:r>
            <a:r>
              <a:rPr lang="en-US" b="0" i="0" baseline="0" dirty="0" smtClean="0"/>
              <a:t>() </a:t>
            </a:r>
          </a:p>
          <a:p>
            <a:pPr algn="just">
              <a:buFont typeface="Arial" pitchFamily="34" charset="0"/>
              <a:buNone/>
            </a:pPr>
            <a:r>
              <a:rPr lang="en-US" b="0" i="0" baseline="0" dirty="0" smtClean="0"/>
              <a:t>	{</a:t>
            </a:r>
          </a:p>
          <a:p>
            <a:pPr algn="just">
              <a:buFont typeface="Arial" pitchFamily="34" charset="0"/>
              <a:buNone/>
            </a:pPr>
            <a:r>
              <a:rPr lang="en-US" b="0" i="0" baseline="0" dirty="0" smtClean="0"/>
              <a:t>	  return id;</a:t>
            </a:r>
          </a:p>
          <a:p>
            <a:pPr algn="just">
              <a:buFont typeface="Arial" pitchFamily="34" charset="0"/>
              <a:buNone/>
            </a:pPr>
            <a:r>
              <a:rPr lang="en-US" b="0" i="0" baseline="0" dirty="0" smtClean="0"/>
              <a:t>	}   </a:t>
            </a:r>
          </a:p>
          <a:p>
            <a:pPr algn="just">
              <a:buFont typeface="Arial" pitchFamily="34" charset="0"/>
              <a:buNone/>
            </a:pPr>
            <a:r>
              <a:rPr lang="en-US" b="0" i="0" baseline="0" dirty="0" smtClean="0"/>
              <a:t>	public void </a:t>
            </a:r>
            <a:r>
              <a:rPr lang="en-US" b="0" i="0" baseline="0" dirty="0" err="1" smtClean="0"/>
              <a:t>setId</a:t>
            </a:r>
            <a:r>
              <a:rPr lang="en-US" b="0" i="0" baseline="0" dirty="0" smtClean="0"/>
              <a:t>(String id) </a:t>
            </a:r>
          </a:p>
          <a:p>
            <a:pPr algn="just">
              <a:buFont typeface="Arial" pitchFamily="34" charset="0"/>
              <a:buNone/>
            </a:pPr>
            <a:r>
              <a:rPr lang="en-US" b="0" i="0" baseline="0" dirty="0" smtClean="0"/>
              <a:t>	{</a:t>
            </a:r>
          </a:p>
          <a:p>
            <a:pPr algn="just">
              <a:buFont typeface="Arial" pitchFamily="34" charset="0"/>
              <a:buNone/>
            </a:pPr>
            <a:r>
              <a:rPr lang="en-US" b="0" i="0" baseline="0" dirty="0" smtClean="0"/>
              <a:t>		this.id = id;</a:t>
            </a:r>
          </a:p>
          <a:p>
            <a:pPr algn="just">
              <a:buFont typeface="Arial" pitchFamily="34" charset="0"/>
              <a:buNone/>
            </a:pPr>
            <a:r>
              <a:rPr lang="en-US" b="0" i="0" baseline="0" dirty="0" smtClean="0"/>
              <a:t>	}   </a:t>
            </a:r>
          </a:p>
          <a:p>
            <a:pPr algn="just">
              <a:buFont typeface="Arial" pitchFamily="34" charset="0"/>
              <a:buNone/>
            </a:pPr>
            <a:r>
              <a:rPr lang="en-US" b="0" i="0" baseline="0" dirty="0" smtClean="0"/>
              <a:t>	public Object clone()</a:t>
            </a:r>
          </a:p>
          <a:p>
            <a:pPr algn="just">
              <a:buFont typeface="Arial" pitchFamily="34" charset="0"/>
              <a:buNone/>
            </a:pPr>
            <a:r>
              <a:rPr lang="en-US" b="0" i="0" baseline="0" dirty="0" smtClean="0"/>
              <a:t>	{</a:t>
            </a:r>
          </a:p>
          <a:p>
            <a:pPr algn="just">
              <a:buFont typeface="Arial" pitchFamily="34" charset="0"/>
              <a:buNone/>
            </a:pPr>
            <a:r>
              <a:rPr lang="en-US" b="0" i="0" baseline="0" dirty="0" smtClean="0"/>
              <a:t>		Object clone = null;</a:t>
            </a:r>
          </a:p>
          <a:p>
            <a:pPr algn="just">
              <a:buFont typeface="Arial" pitchFamily="34" charset="0"/>
              <a:buNone/>
            </a:pPr>
            <a:r>
              <a:rPr lang="en-US" b="0" i="0" baseline="0" dirty="0" smtClean="0"/>
              <a:t>		try </a:t>
            </a:r>
          </a:p>
          <a:p>
            <a:pPr algn="just">
              <a:buFont typeface="Arial" pitchFamily="34" charset="0"/>
              <a:buNone/>
            </a:pPr>
            <a:r>
              <a:rPr lang="en-US" b="0" i="0" baseline="0" dirty="0" smtClean="0"/>
              <a:t>		{</a:t>
            </a:r>
          </a:p>
          <a:p>
            <a:pPr algn="just">
              <a:buFont typeface="Arial" pitchFamily="34" charset="0"/>
              <a:buNone/>
            </a:pPr>
            <a:r>
              <a:rPr lang="en-US" b="0" i="0" baseline="0" dirty="0" smtClean="0"/>
              <a:t>			clone = </a:t>
            </a:r>
            <a:r>
              <a:rPr lang="en-US" b="0" i="0" baseline="0" dirty="0" err="1" smtClean="0"/>
              <a:t>super.clone</a:t>
            </a:r>
            <a:r>
              <a:rPr lang="en-US" b="0" i="0" baseline="0" dirty="0" smtClean="0"/>
              <a:t>();</a:t>
            </a:r>
          </a:p>
          <a:p>
            <a:pPr algn="just">
              <a:buFont typeface="Arial" pitchFamily="34" charset="0"/>
              <a:buNone/>
            </a:pPr>
            <a:r>
              <a:rPr lang="en-US" b="0" i="0" baseline="0" dirty="0" smtClean="0"/>
              <a:t>		} </a:t>
            </a:r>
          </a:p>
          <a:p>
            <a:pPr algn="just">
              <a:buFont typeface="Arial" pitchFamily="34" charset="0"/>
              <a:buNone/>
            </a:pPr>
            <a:r>
              <a:rPr lang="en-US" b="0" i="0" baseline="0" dirty="0" smtClean="0"/>
              <a:t>		catch (</a:t>
            </a:r>
            <a:r>
              <a:rPr lang="en-US" b="0" i="0" baseline="0" dirty="0" err="1" smtClean="0"/>
              <a:t>CloneNotSupportedException</a:t>
            </a:r>
            <a:r>
              <a:rPr lang="en-US" b="0" i="0" baseline="0" dirty="0" smtClean="0"/>
              <a:t> e) </a:t>
            </a:r>
          </a:p>
          <a:p>
            <a:pPr algn="just">
              <a:buFont typeface="Arial" pitchFamily="34" charset="0"/>
              <a:buNone/>
            </a:pPr>
            <a:r>
              <a:rPr lang="en-US" b="0" i="0" baseline="0" dirty="0" smtClean="0"/>
              <a:t>		{</a:t>
            </a:r>
          </a:p>
          <a:p>
            <a:pPr algn="just">
              <a:buFont typeface="Arial" pitchFamily="34" charset="0"/>
              <a:buNone/>
            </a:pPr>
            <a:r>
              <a:rPr lang="en-US" b="0" i="0" baseline="0" dirty="0" smtClean="0"/>
              <a:t>			</a:t>
            </a:r>
            <a:r>
              <a:rPr lang="en-US" b="0" i="0" baseline="0" dirty="0" err="1" smtClean="0"/>
              <a:t>e.printStackTrace</a:t>
            </a:r>
            <a:r>
              <a:rPr lang="en-US" b="0" i="0" baseline="0" dirty="0" smtClean="0"/>
              <a:t>();</a:t>
            </a:r>
          </a:p>
          <a:p>
            <a:pPr algn="just">
              <a:buFont typeface="Arial" pitchFamily="34" charset="0"/>
              <a:buNone/>
            </a:pPr>
            <a:r>
              <a:rPr lang="en-US" b="0" i="0" baseline="0" dirty="0" smtClean="0"/>
              <a:t>		}</a:t>
            </a:r>
          </a:p>
          <a:p>
            <a:pPr algn="just">
              <a:buFont typeface="Arial" pitchFamily="34" charset="0"/>
              <a:buNone/>
            </a:pPr>
            <a:r>
              <a:rPr lang="en-US" b="0" i="0" baseline="0" dirty="0" smtClean="0"/>
              <a:t>		return clone;</a:t>
            </a:r>
          </a:p>
          <a:p>
            <a:pPr algn="just">
              <a:buFont typeface="Arial" pitchFamily="34" charset="0"/>
              <a:buNone/>
            </a:pPr>
            <a:r>
              <a:rPr lang="en-US" b="0" i="0" baseline="0" dirty="0" smtClean="0"/>
              <a:t>	}</a:t>
            </a:r>
          </a:p>
          <a:p>
            <a:pPr algn="just">
              <a:buFont typeface="Arial" pitchFamily="34" charset="0"/>
              <a:buNone/>
            </a:pPr>
            <a:r>
              <a:rPr lang="en-US" b="0" i="0" baseline="0" dirty="0" smtClean="0"/>
              <a:t>}</a:t>
            </a:r>
          </a:p>
          <a:p>
            <a:pPr algn="just">
              <a:buFont typeface="Arial" pitchFamily="34" charset="0"/>
              <a:buNone/>
            </a:pPr>
            <a:endParaRPr lang="en-US" b="0" i="0" baseline="0" dirty="0" smtClean="0"/>
          </a:p>
          <a:p>
            <a:r>
              <a:rPr lang="en-US" dirty="0" smtClean="0"/>
              <a:t>Create concrete classes extending the above class.</a:t>
            </a:r>
          </a:p>
          <a:p>
            <a:endParaRPr lang="en-US" i="1" dirty="0" smtClean="0"/>
          </a:p>
          <a:p>
            <a:r>
              <a:rPr lang="en-US" i="1" dirty="0" smtClean="0"/>
              <a:t>Rectangle.java</a:t>
            </a:r>
            <a:endParaRPr lang="en-US" dirty="0" smtClean="0"/>
          </a:p>
          <a:p>
            <a:pPr algn="just">
              <a:buFont typeface="Arial" pitchFamily="34" charset="0"/>
              <a:buNone/>
            </a:pPr>
            <a:endParaRPr lang="en-US" b="0" i="0" baseline="0" dirty="0" smtClean="0"/>
          </a:p>
          <a:p>
            <a:pPr algn="just">
              <a:buFont typeface="Arial" pitchFamily="34" charset="0"/>
              <a:buNone/>
            </a:pPr>
            <a:r>
              <a:rPr lang="en-US" b="0" i="0" baseline="0" dirty="0" smtClean="0"/>
              <a:t>public class Rectangle extends Shape </a:t>
            </a:r>
          </a:p>
          <a:p>
            <a:pPr algn="just">
              <a:buFont typeface="Arial" pitchFamily="34" charset="0"/>
              <a:buNone/>
            </a:pPr>
            <a:r>
              <a:rPr lang="en-US" b="0" i="0" baseline="0" dirty="0" smtClean="0"/>
              <a:t>{</a:t>
            </a:r>
          </a:p>
          <a:p>
            <a:pPr algn="just">
              <a:buFont typeface="Arial" pitchFamily="34" charset="0"/>
              <a:buNone/>
            </a:pPr>
            <a:r>
              <a:rPr lang="en-US" b="0" i="0" baseline="0" dirty="0" smtClean="0"/>
              <a:t>	public Rectangle()</a:t>
            </a:r>
          </a:p>
          <a:p>
            <a:pPr algn="just">
              <a:buFont typeface="Arial" pitchFamily="34" charset="0"/>
              <a:buNone/>
            </a:pPr>
            <a:r>
              <a:rPr lang="en-US" b="0" i="0" baseline="0" dirty="0" smtClean="0"/>
              <a:t>	{</a:t>
            </a:r>
          </a:p>
          <a:p>
            <a:pPr algn="just">
              <a:buFont typeface="Arial" pitchFamily="34" charset="0"/>
              <a:buNone/>
            </a:pPr>
            <a:r>
              <a:rPr lang="en-US" b="0" i="0" baseline="0" dirty="0" smtClean="0"/>
              <a:t>		type = "Rectangle";</a:t>
            </a:r>
          </a:p>
          <a:p>
            <a:pPr algn="just">
              <a:buFont typeface="Arial" pitchFamily="34" charset="0"/>
              <a:buNone/>
            </a:pPr>
            <a:r>
              <a:rPr lang="en-US" b="0" i="0" baseline="0" dirty="0" smtClean="0"/>
              <a:t>	}</a:t>
            </a:r>
          </a:p>
          <a:p>
            <a:pPr algn="just">
              <a:buFont typeface="Arial" pitchFamily="34" charset="0"/>
              <a:buNone/>
            </a:pPr>
            <a:endParaRPr lang="en-US" b="0" i="0" baseline="0" dirty="0" smtClean="0"/>
          </a:p>
          <a:p>
            <a:pPr algn="just">
              <a:buFont typeface="Arial" pitchFamily="34" charset="0"/>
              <a:buNone/>
            </a:pPr>
            <a:r>
              <a:rPr lang="en-US" b="0" i="0" baseline="0" dirty="0" smtClean="0"/>
              <a:t>	@Override</a:t>
            </a:r>
          </a:p>
          <a:p>
            <a:pPr algn="just">
              <a:buFont typeface="Arial" pitchFamily="34" charset="0"/>
              <a:buNone/>
            </a:pPr>
            <a:r>
              <a:rPr lang="en-US" b="0" i="0" baseline="0" dirty="0" smtClean="0"/>
              <a:t>	public void draw() </a:t>
            </a:r>
          </a:p>
          <a:p>
            <a:pPr algn="just">
              <a:buFont typeface="Arial" pitchFamily="34" charset="0"/>
              <a:buNone/>
            </a:pPr>
            <a:r>
              <a:rPr lang="en-US" b="0" i="0" baseline="0" dirty="0" smtClean="0"/>
              <a:t>	{</a:t>
            </a:r>
          </a:p>
          <a:p>
            <a:pPr algn="just">
              <a:buFont typeface="Arial" pitchFamily="34" charset="0"/>
              <a:buNone/>
            </a:pPr>
            <a:r>
              <a:rPr lang="en-US" b="0" i="0" baseline="0" dirty="0" smtClean="0"/>
              <a:t>		System.out.println("Inside Rectangle::draw() method.");</a:t>
            </a:r>
          </a:p>
          <a:p>
            <a:pPr algn="just">
              <a:buFont typeface="Arial" pitchFamily="34" charset="0"/>
              <a:buNone/>
            </a:pPr>
            <a:r>
              <a:rPr lang="en-US" b="0" i="0" baseline="0" dirty="0" smtClean="0"/>
              <a:t>	}</a:t>
            </a:r>
          </a:p>
          <a:p>
            <a:pPr algn="just">
              <a:buFont typeface="Arial" pitchFamily="34" charset="0"/>
              <a:buNone/>
            </a:pPr>
            <a:r>
              <a:rPr lang="en-US" b="0" i="0" baseline="0" dirty="0" smtClean="0"/>
              <a:t>}</a:t>
            </a:r>
          </a:p>
          <a:p>
            <a:pPr algn="just">
              <a:buFont typeface="Arial" pitchFamily="34" charset="0"/>
              <a:buNone/>
            </a:pPr>
            <a:endParaRPr lang="en-US" b="0" i="0" baseline="0" dirty="0" smtClean="0"/>
          </a:p>
          <a:p>
            <a:pPr algn="just">
              <a:buFont typeface="Arial" pitchFamily="34" charset="0"/>
              <a:buNone/>
            </a:pPr>
            <a:r>
              <a:rPr lang="en-US" i="1" dirty="0" smtClean="0"/>
              <a:t>Square.java</a:t>
            </a:r>
          </a:p>
          <a:p>
            <a:pPr algn="just">
              <a:buFont typeface="Arial" pitchFamily="34" charset="0"/>
              <a:buNone/>
            </a:pPr>
            <a:endParaRPr lang="en-US" b="0" i="1" baseline="0" dirty="0" smtClean="0"/>
          </a:p>
          <a:p>
            <a:pPr algn="just">
              <a:buFont typeface="Arial" pitchFamily="34" charset="0"/>
              <a:buNone/>
            </a:pPr>
            <a:r>
              <a:rPr lang="en-US" b="0" i="0" baseline="0" dirty="0" smtClean="0"/>
              <a:t>public class Square extends Shape </a:t>
            </a:r>
          </a:p>
          <a:p>
            <a:pPr algn="just">
              <a:buFont typeface="Arial" pitchFamily="34" charset="0"/>
              <a:buNone/>
            </a:pPr>
            <a:r>
              <a:rPr lang="en-US" b="0" i="0" baseline="0" dirty="0" smtClean="0"/>
              <a:t>{</a:t>
            </a:r>
          </a:p>
          <a:p>
            <a:pPr algn="just">
              <a:buFont typeface="Arial" pitchFamily="34" charset="0"/>
              <a:buNone/>
            </a:pPr>
            <a:r>
              <a:rPr lang="en-US" b="0" i="0" baseline="0" dirty="0" smtClean="0"/>
              <a:t>	public Square()</a:t>
            </a:r>
          </a:p>
          <a:p>
            <a:pPr algn="just">
              <a:buFont typeface="Arial" pitchFamily="34" charset="0"/>
              <a:buNone/>
            </a:pPr>
            <a:r>
              <a:rPr lang="en-US" b="0" i="0" baseline="0" dirty="0" smtClean="0"/>
              <a:t>	{</a:t>
            </a:r>
          </a:p>
          <a:p>
            <a:pPr algn="just">
              <a:buFont typeface="Arial" pitchFamily="34" charset="0"/>
              <a:buNone/>
            </a:pPr>
            <a:r>
              <a:rPr lang="en-US" b="0" i="0" baseline="0" dirty="0" smtClean="0"/>
              <a:t>		type = "Square";</a:t>
            </a:r>
          </a:p>
          <a:p>
            <a:pPr algn="just">
              <a:buFont typeface="Arial" pitchFamily="34" charset="0"/>
              <a:buNone/>
            </a:pPr>
            <a:r>
              <a:rPr lang="en-US" b="0" i="0" baseline="0" dirty="0" smtClean="0"/>
              <a:t>	}</a:t>
            </a:r>
          </a:p>
          <a:p>
            <a:pPr algn="just">
              <a:buFont typeface="Arial" pitchFamily="34" charset="0"/>
              <a:buNone/>
            </a:pPr>
            <a:endParaRPr lang="en-US" b="0" i="0" baseline="0" dirty="0" smtClean="0"/>
          </a:p>
          <a:p>
            <a:pPr algn="just">
              <a:buFont typeface="Arial" pitchFamily="34" charset="0"/>
              <a:buNone/>
            </a:pPr>
            <a:r>
              <a:rPr lang="en-US" b="0" i="0" baseline="0" dirty="0" smtClean="0"/>
              <a:t>	@Override</a:t>
            </a:r>
          </a:p>
          <a:p>
            <a:pPr algn="just">
              <a:buFont typeface="Arial" pitchFamily="34" charset="0"/>
              <a:buNone/>
            </a:pPr>
            <a:r>
              <a:rPr lang="en-US" b="0" i="0" baseline="0" dirty="0" smtClean="0"/>
              <a:t>	public void draw() </a:t>
            </a:r>
          </a:p>
          <a:p>
            <a:pPr algn="just">
              <a:buFont typeface="Arial" pitchFamily="34" charset="0"/>
              <a:buNone/>
            </a:pPr>
            <a:r>
              <a:rPr lang="en-US" b="0" i="0" baseline="0" dirty="0" smtClean="0"/>
              <a:t>	{</a:t>
            </a:r>
          </a:p>
          <a:p>
            <a:pPr algn="just">
              <a:buFont typeface="Arial" pitchFamily="34" charset="0"/>
              <a:buNone/>
            </a:pPr>
            <a:r>
              <a:rPr lang="en-US" b="0" i="0" baseline="0" dirty="0" smtClean="0"/>
              <a:t>		System.out.println("Inside Square::draw() method.");</a:t>
            </a:r>
          </a:p>
          <a:p>
            <a:pPr algn="just">
              <a:buFont typeface="Arial" pitchFamily="34" charset="0"/>
              <a:buNone/>
            </a:pPr>
            <a:r>
              <a:rPr lang="en-US" b="0" i="0" baseline="0" dirty="0" smtClean="0"/>
              <a:t>	}</a:t>
            </a:r>
          </a:p>
          <a:p>
            <a:pPr algn="just">
              <a:buFont typeface="Arial" pitchFamily="34" charset="0"/>
              <a:buNone/>
            </a:pPr>
            <a:r>
              <a:rPr lang="en-US" b="0" i="0" baseline="0" dirty="0" smtClean="0"/>
              <a:t>}</a:t>
            </a:r>
          </a:p>
          <a:p>
            <a:pPr algn="just">
              <a:buFont typeface="Arial" pitchFamily="34" charset="0"/>
              <a:buNone/>
            </a:pPr>
            <a:endParaRPr lang="en-US" b="0" i="0" baseline="0" dirty="0" smtClean="0"/>
          </a:p>
          <a:p>
            <a:pPr algn="just">
              <a:buFont typeface="Arial" pitchFamily="34" charset="0"/>
              <a:buNone/>
            </a:pPr>
            <a:r>
              <a:rPr lang="en-US" i="1" dirty="0" smtClean="0"/>
              <a:t>Circle.java</a:t>
            </a:r>
          </a:p>
          <a:p>
            <a:pPr algn="just">
              <a:buFont typeface="Arial" pitchFamily="34" charset="0"/>
              <a:buNone/>
            </a:pPr>
            <a:endParaRPr lang="en-US" b="0" i="1" baseline="0" dirty="0" smtClean="0"/>
          </a:p>
          <a:p>
            <a:pPr algn="just">
              <a:buFont typeface="Arial" pitchFamily="34" charset="0"/>
              <a:buNone/>
            </a:pPr>
            <a:r>
              <a:rPr lang="en-US" b="0" i="0" baseline="0" dirty="0" smtClean="0"/>
              <a:t>public class Circle extends Shape </a:t>
            </a:r>
          </a:p>
          <a:p>
            <a:pPr algn="just">
              <a:buFont typeface="Arial" pitchFamily="34" charset="0"/>
              <a:buNone/>
            </a:pPr>
            <a:r>
              <a:rPr lang="en-US" b="0" i="0" baseline="0" dirty="0" smtClean="0"/>
              <a:t>{</a:t>
            </a:r>
          </a:p>
          <a:p>
            <a:pPr algn="just">
              <a:buFont typeface="Arial" pitchFamily="34" charset="0"/>
              <a:buNone/>
            </a:pPr>
            <a:r>
              <a:rPr lang="en-US" b="0" i="0" baseline="0" dirty="0" smtClean="0"/>
              <a:t>	public Circle()</a:t>
            </a:r>
          </a:p>
          <a:p>
            <a:pPr algn="just">
              <a:buFont typeface="Arial" pitchFamily="34" charset="0"/>
              <a:buNone/>
            </a:pPr>
            <a:r>
              <a:rPr lang="en-US" b="0" i="0" baseline="0" dirty="0" smtClean="0"/>
              <a:t>	{</a:t>
            </a:r>
          </a:p>
          <a:p>
            <a:pPr algn="just">
              <a:buFont typeface="Arial" pitchFamily="34" charset="0"/>
              <a:buNone/>
            </a:pPr>
            <a:r>
              <a:rPr lang="en-US" b="0" i="0" baseline="0" dirty="0" smtClean="0"/>
              <a:t>		type = "Circle";</a:t>
            </a:r>
          </a:p>
          <a:p>
            <a:pPr algn="just">
              <a:buFont typeface="Arial" pitchFamily="34" charset="0"/>
              <a:buNone/>
            </a:pPr>
            <a:r>
              <a:rPr lang="en-US" b="0" i="0" baseline="0" dirty="0" smtClean="0"/>
              <a:t>	}</a:t>
            </a:r>
          </a:p>
          <a:p>
            <a:pPr algn="just">
              <a:buFont typeface="Arial" pitchFamily="34" charset="0"/>
              <a:buNone/>
            </a:pPr>
            <a:endParaRPr lang="en-US" b="0" i="0" baseline="0" dirty="0" smtClean="0"/>
          </a:p>
          <a:p>
            <a:pPr algn="just">
              <a:buFont typeface="Arial" pitchFamily="34" charset="0"/>
              <a:buNone/>
            </a:pPr>
            <a:r>
              <a:rPr lang="en-US" b="0" i="0" baseline="0" dirty="0" smtClean="0"/>
              <a:t>	@Override</a:t>
            </a:r>
          </a:p>
          <a:p>
            <a:pPr algn="just">
              <a:buFont typeface="Arial" pitchFamily="34" charset="0"/>
              <a:buNone/>
            </a:pPr>
            <a:r>
              <a:rPr lang="en-US" b="0" i="0" baseline="0" dirty="0" smtClean="0"/>
              <a:t>	public void draw() </a:t>
            </a:r>
          </a:p>
          <a:p>
            <a:pPr algn="just">
              <a:buFont typeface="Arial" pitchFamily="34" charset="0"/>
              <a:buNone/>
            </a:pPr>
            <a:r>
              <a:rPr lang="en-US" b="0" i="0" baseline="0" dirty="0" smtClean="0"/>
              <a:t>	{</a:t>
            </a:r>
          </a:p>
          <a:p>
            <a:pPr algn="just">
              <a:buFont typeface="Arial" pitchFamily="34" charset="0"/>
              <a:buNone/>
            </a:pPr>
            <a:r>
              <a:rPr lang="en-US" b="0" i="0" baseline="0" dirty="0" smtClean="0"/>
              <a:t>		System.out.println("Inside Circle::draw() method.");</a:t>
            </a:r>
          </a:p>
          <a:p>
            <a:pPr algn="just">
              <a:buFont typeface="Arial" pitchFamily="34" charset="0"/>
              <a:buNone/>
            </a:pPr>
            <a:r>
              <a:rPr lang="en-US" b="0" i="0" baseline="0" dirty="0" smtClean="0"/>
              <a:t>	}</a:t>
            </a:r>
          </a:p>
          <a:p>
            <a:pPr algn="just">
              <a:buFont typeface="Arial" pitchFamily="34" charset="0"/>
              <a:buNone/>
            </a:pPr>
            <a:r>
              <a:rPr lang="en-US" b="0" i="0" baseline="0" dirty="0" smtClean="0"/>
              <a:t>}</a:t>
            </a:r>
          </a:p>
          <a:p>
            <a:pPr algn="just">
              <a:buFont typeface="Arial" pitchFamily="34" charset="0"/>
              <a:buNone/>
            </a:pPr>
            <a:endParaRPr lang="en-US" b="0" i="0" baseline="0" dirty="0" smtClean="0"/>
          </a:p>
          <a:p>
            <a:r>
              <a:rPr lang="en-US" dirty="0" smtClean="0"/>
              <a:t>Create a class to get </a:t>
            </a:r>
            <a:r>
              <a:rPr lang="en-US" dirty="0" err="1" smtClean="0"/>
              <a:t>concreate</a:t>
            </a:r>
            <a:r>
              <a:rPr lang="en-US" dirty="0" smtClean="0"/>
              <a:t> classes from database and store them in a </a:t>
            </a:r>
            <a:r>
              <a:rPr lang="en-US" i="1" dirty="0" err="1" smtClean="0"/>
              <a:t>Hashtable</a:t>
            </a:r>
            <a:r>
              <a:rPr lang="en-US" dirty="0" smtClean="0"/>
              <a:t>.</a:t>
            </a:r>
          </a:p>
          <a:p>
            <a:endParaRPr lang="en-US" dirty="0" smtClean="0"/>
          </a:p>
          <a:p>
            <a:r>
              <a:rPr lang="en-US" i="1" dirty="0" smtClean="0"/>
              <a:t>ShapeCache.java</a:t>
            </a:r>
            <a:endParaRPr lang="en-US" dirty="0" smtClean="0"/>
          </a:p>
          <a:p>
            <a:pPr algn="just">
              <a:buFont typeface="Arial" pitchFamily="34" charset="0"/>
              <a:buNone/>
            </a:pPr>
            <a:endParaRPr lang="en-US" b="0" i="0" baseline="0" dirty="0" smtClean="0"/>
          </a:p>
          <a:p>
            <a:pPr algn="just">
              <a:buFont typeface="Arial" pitchFamily="34" charset="0"/>
              <a:buNone/>
            </a:pPr>
            <a:r>
              <a:rPr lang="en-US" b="0" i="0" baseline="0" dirty="0" smtClean="0"/>
              <a:t>import </a:t>
            </a:r>
            <a:r>
              <a:rPr lang="en-US" b="0" i="0" baseline="0" dirty="0" err="1" smtClean="0"/>
              <a:t>java.util.Hashtable</a:t>
            </a:r>
            <a:r>
              <a:rPr lang="en-US" b="0" i="0" baseline="0" dirty="0" smtClean="0"/>
              <a:t>;</a:t>
            </a:r>
          </a:p>
          <a:p>
            <a:pPr algn="just">
              <a:buFont typeface="Arial" pitchFamily="34" charset="0"/>
              <a:buNone/>
            </a:pPr>
            <a:endParaRPr lang="en-US" b="0" i="0" baseline="0" dirty="0" smtClean="0"/>
          </a:p>
          <a:p>
            <a:pPr algn="just">
              <a:buFont typeface="Arial" pitchFamily="34" charset="0"/>
              <a:buNone/>
            </a:pPr>
            <a:r>
              <a:rPr lang="en-US" b="0" i="0" baseline="0" dirty="0" smtClean="0"/>
              <a:t>public class </a:t>
            </a:r>
            <a:r>
              <a:rPr lang="en-US" b="0" i="0" baseline="0" dirty="0" err="1" smtClean="0"/>
              <a:t>ShapeCache</a:t>
            </a:r>
            <a:r>
              <a:rPr lang="en-US" b="0" i="0" baseline="0" dirty="0" smtClean="0"/>
              <a:t> </a:t>
            </a:r>
          </a:p>
          <a:p>
            <a:pPr algn="just">
              <a:buFont typeface="Arial" pitchFamily="34" charset="0"/>
              <a:buNone/>
            </a:pPr>
            <a:r>
              <a:rPr lang="en-US" b="0" i="0" baseline="0" dirty="0" smtClean="0"/>
              <a:t>{	</a:t>
            </a:r>
          </a:p>
          <a:p>
            <a:pPr algn="just">
              <a:buFont typeface="Arial" pitchFamily="34" charset="0"/>
              <a:buNone/>
            </a:pPr>
            <a:r>
              <a:rPr lang="en-US" b="0" i="0" baseline="0" dirty="0" smtClean="0"/>
              <a:t>	private static </a:t>
            </a:r>
            <a:r>
              <a:rPr lang="en-US" b="0" i="0" baseline="0" dirty="0" err="1" smtClean="0"/>
              <a:t>Hashtable</a:t>
            </a:r>
            <a:r>
              <a:rPr lang="en-US" b="0" i="0" baseline="0" dirty="0" smtClean="0"/>
              <a:t>&lt;String, Shape&gt; </a:t>
            </a:r>
            <a:r>
              <a:rPr lang="en-US" b="0" i="0" baseline="0" dirty="0" err="1" smtClean="0"/>
              <a:t>shapeMap</a:t>
            </a:r>
            <a:r>
              <a:rPr lang="en-US" b="0" i="0" baseline="0" dirty="0" smtClean="0"/>
              <a:t> = new </a:t>
            </a:r>
            <a:r>
              <a:rPr lang="en-US" b="0" i="0" baseline="0" dirty="0" err="1" smtClean="0"/>
              <a:t>Hashtable</a:t>
            </a:r>
            <a:r>
              <a:rPr lang="en-US" b="0" i="0" baseline="0" dirty="0" smtClean="0"/>
              <a:t>&lt;String, Shape&gt;();</a:t>
            </a:r>
          </a:p>
          <a:p>
            <a:pPr algn="just">
              <a:buFont typeface="Arial" pitchFamily="34" charset="0"/>
              <a:buNone/>
            </a:pPr>
            <a:endParaRPr lang="en-US" b="0" i="0" baseline="0" dirty="0" smtClean="0"/>
          </a:p>
          <a:p>
            <a:pPr algn="just">
              <a:buFont typeface="Arial" pitchFamily="34" charset="0"/>
              <a:buNone/>
            </a:pPr>
            <a:r>
              <a:rPr lang="en-US" b="0" i="0" baseline="0" dirty="0" smtClean="0"/>
              <a:t>	public static Shape </a:t>
            </a:r>
            <a:r>
              <a:rPr lang="en-US" b="0" i="0" baseline="0" dirty="0" err="1" smtClean="0"/>
              <a:t>getShape</a:t>
            </a:r>
            <a:r>
              <a:rPr lang="en-US" b="0" i="0" baseline="0" dirty="0" smtClean="0"/>
              <a:t>(String </a:t>
            </a:r>
            <a:r>
              <a:rPr lang="en-US" b="0" i="0" baseline="0" dirty="0" err="1" smtClean="0"/>
              <a:t>shapeId</a:t>
            </a:r>
            <a:r>
              <a:rPr lang="en-US" b="0" i="0" baseline="0" dirty="0" smtClean="0"/>
              <a:t>) </a:t>
            </a:r>
          </a:p>
          <a:p>
            <a:pPr algn="just">
              <a:buFont typeface="Arial" pitchFamily="34" charset="0"/>
              <a:buNone/>
            </a:pPr>
            <a:r>
              <a:rPr lang="en-US" b="0" i="0" baseline="0" dirty="0" smtClean="0"/>
              <a:t>	{</a:t>
            </a:r>
          </a:p>
          <a:p>
            <a:pPr algn="just">
              <a:buFont typeface="Arial" pitchFamily="34" charset="0"/>
              <a:buNone/>
            </a:pPr>
            <a:r>
              <a:rPr lang="en-US" b="0" i="0" baseline="0" dirty="0" smtClean="0"/>
              <a:t>		Shape </a:t>
            </a:r>
            <a:r>
              <a:rPr lang="en-US" b="0" i="0" baseline="0" dirty="0" err="1" smtClean="0"/>
              <a:t>cachedShape</a:t>
            </a:r>
            <a:r>
              <a:rPr lang="en-US" b="0" i="0" baseline="0" dirty="0" smtClean="0"/>
              <a:t> = </a:t>
            </a:r>
            <a:r>
              <a:rPr lang="en-US" b="0" i="0" baseline="0" dirty="0" err="1" smtClean="0"/>
              <a:t>shapeMap.get</a:t>
            </a:r>
            <a:r>
              <a:rPr lang="en-US" b="0" i="0" baseline="0" dirty="0" smtClean="0"/>
              <a:t>(</a:t>
            </a:r>
            <a:r>
              <a:rPr lang="en-US" b="0" i="0" baseline="0" dirty="0" err="1" smtClean="0"/>
              <a:t>shapeId</a:t>
            </a:r>
            <a:r>
              <a:rPr lang="en-US" b="0" i="0" baseline="0" dirty="0" smtClean="0"/>
              <a:t>);</a:t>
            </a:r>
          </a:p>
          <a:p>
            <a:pPr algn="just">
              <a:buFont typeface="Arial" pitchFamily="34" charset="0"/>
              <a:buNone/>
            </a:pPr>
            <a:r>
              <a:rPr lang="en-US" b="0" i="0" baseline="0" dirty="0" smtClean="0"/>
              <a:t>		return (Shape) </a:t>
            </a:r>
            <a:r>
              <a:rPr lang="en-US" b="0" i="0" baseline="0" dirty="0" err="1" smtClean="0"/>
              <a:t>cachedShape.clone</a:t>
            </a:r>
            <a:r>
              <a:rPr lang="en-US" b="0" i="0" baseline="0" dirty="0" smtClean="0"/>
              <a:t>();</a:t>
            </a:r>
          </a:p>
          <a:p>
            <a:pPr algn="just">
              <a:buFont typeface="Arial" pitchFamily="34" charset="0"/>
              <a:buNone/>
            </a:pPr>
            <a:r>
              <a:rPr lang="en-US" b="0" i="0" baseline="0" dirty="0" smtClean="0"/>
              <a:t>	}</a:t>
            </a:r>
          </a:p>
          <a:p>
            <a:pPr algn="just">
              <a:buFont typeface="Arial" pitchFamily="34" charset="0"/>
              <a:buNone/>
            </a:pPr>
            <a:endParaRPr lang="en-US" b="0" i="0" baseline="0" dirty="0" smtClean="0"/>
          </a:p>
          <a:p>
            <a:pPr algn="just">
              <a:buFont typeface="Arial" pitchFamily="34" charset="0"/>
              <a:buNone/>
            </a:pPr>
            <a:r>
              <a:rPr lang="en-US" b="0" i="0" baseline="0" dirty="0" smtClean="0"/>
              <a:t>	public static void </a:t>
            </a:r>
            <a:r>
              <a:rPr lang="en-US" b="0" i="0" baseline="0" dirty="0" err="1" smtClean="0"/>
              <a:t>loadCache</a:t>
            </a:r>
            <a:r>
              <a:rPr lang="en-US" b="0" i="0" baseline="0" dirty="0" smtClean="0"/>
              <a:t>() </a:t>
            </a:r>
          </a:p>
          <a:p>
            <a:pPr algn="just">
              <a:buFont typeface="Arial" pitchFamily="34" charset="0"/>
              <a:buNone/>
            </a:pPr>
            <a:r>
              <a:rPr lang="en-US" b="0" i="0" baseline="0" dirty="0" smtClean="0"/>
              <a:t>	{</a:t>
            </a:r>
          </a:p>
          <a:p>
            <a:pPr algn="just">
              <a:buFont typeface="Arial" pitchFamily="34" charset="0"/>
              <a:buNone/>
            </a:pPr>
            <a:r>
              <a:rPr lang="en-US" b="0" i="0" baseline="0" dirty="0" smtClean="0"/>
              <a:t>		Circle </a:t>
            </a:r>
            <a:r>
              <a:rPr lang="en-US" b="0" i="0" baseline="0" dirty="0" err="1" smtClean="0"/>
              <a:t>circle</a:t>
            </a:r>
            <a:r>
              <a:rPr lang="en-US" b="0" i="0" baseline="0" dirty="0" smtClean="0"/>
              <a:t> = new Circle();</a:t>
            </a:r>
          </a:p>
          <a:p>
            <a:pPr algn="just">
              <a:buFont typeface="Arial" pitchFamily="34" charset="0"/>
              <a:buNone/>
            </a:pPr>
            <a:r>
              <a:rPr lang="en-US" b="0" i="0" baseline="0" dirty="0" smtClean="0"/>
              <a:t>		</a:t>
            </a:r>
            <a:r>
              <a:rPr lang="en-US" b="0" i="0" baseline="0" dirty="0" err="1" smtClean="0"/>
              <a:t>circle.setId</a:t>
            </a:r>
            <a:r>
              <a:rPr lang="en-US" b="0" i="0" baseline="0" dirty="0" smtClean="0"/>
              <a:t>("1");</a:t>
            </a:r>
          </a:p>
          <a:p>
            <a:pPr algn="just">
              <a:buFont typeface="Arial" pitchFamily="34" charset="0"/>
              <a:buNone/>
            </a:pPr>
            <a:r>
              <a:rPr lang="en-US" b="0" i="0" baseline="0" dirty="0" smtClean="0"/>
              <a:t>		</a:t>
            </a:r>
            <a:r>
              <a:rPr lang="en-US" b="0" i="0" baseline="0" dirty="0" err="1" smtClean="0"/>
              <a:t>shapeMap.put</a:t>
            </a:r>
            <a:r>
              <a:rPr lang="en-US" b="0" i="0" baseline="0" dirty="0" smtClean="0"/>
              <a:t>(</a:t>
            </a:r>
            <a:r>
              <a:rPr lang="en-US" b="0" i="0" baseline="0" dirty="0" err="1" smtClean="0"/>
              <a:t>circle.getId</a:t>
            </a:r>
            <a:r>
              <a:rPr lang="en-US" b="0" i="0" baseline="0" dirty="0" smtClean="0"/>
              <a:t>(),circle);</a:t>
            </a:r>
          </a:p>
          <a:p>
            <a:pPr algn="just">
              <a:buFont typeface="Arial" pitchFamily="34" charset="0"/>
              <a:buNone/>
            </a:pPr>
            <a:endParaRPr lang="en-US" b="0" i="0" baseline="0" dirty="0" smtClean="0"/>
          </a:p>
          <a:p>
            <a:pPr algn="just">
              <a:buFont typeface="Arial" pitchFamily="34" charset="0"/>
              <a:buNone/>
            </a:pPr>
            <a:r>
              <a:rPr lang="en-US" b="0" i="0" baseline="0" dirty="0" smtClean="0"/>
              <a:t>		Square </a:t>
            </a:r>
            <a:r>
              <a:rPr lang="en-US" b="0" i="0" baseline="0" dirty="0" err="1" smtClean="0"/>
              <a:t>square</a:t>
            </a:r>
            <a:r>
              <a:rPr lang="en-US" b="0" i="0" baseline="0" dirty="0" smtClean="0"/>
              <a:t> = new Square();</a:t>
            </a:r>
          </a:p>
          <a:p>
            <a:pPr algn="just">
              <a:buFont typeface="Arial" pitchFamily="34" charset="0"/>
              <a:buNone/>
            </a:pPr>
            <a:r>
              <a:rPr lang="en-US" b="0" i="0" baseline="0" dirty="0" smtClean="0"/>
              <a:t>		</a:t>
            </a:r>
            <a:r>
              <a:rPr lang="en-US" b="0" i="0" baseline="0" dirty="0" err="1" smtClean="0"/>
              <a:t>square.setId</a:t>
            </a:r>
            <a:r>
              <a:rPr lang="en-US" b="0" i="0" baseline="0" dirty="0" smtClean="0"/>
              <a:t>("2");</a:t>
            </a:r>
          </a:p>
          <a:p>
            <a:pPr algn="just">
              <a:buFont typeface="Arial" pitchFamily="34" charset="0"/>
              <a:buNone/>
            </a:pPr>
            <a:r>
              <a:rPr lang="en-US" b="0" i="0" baseline="0" dirty="0" smtClean="0"/>
              <a:t>		</a:t>
            </a:r>
            <a:r>
              <a:rPr lang="en-US" b="0" i="0" baseline="0" dirty="0" err="1" smtClean="0"/>
              <a:t>shapeMap.put</a:t>
            </a:r>
            <a:r>
              <a:rPr lang="en-US" b="0" i="0" baseline="0" dirty="0" smtClean="0"/>
              <a:t>(</a:t>
            </a:r>
            <a:r>
              <a:rPr lang="en-US" b="0" i="0" baseline="0" dirty="0" err="1" smtClean="0"/>
              <a:t>square.getId</a:t>
            </a:r>
            <a:r>
              <a:rPr lang="en-US" b="0" i="0" baseline="0" dirty="0" smtClean="0"/>
              <a:t>(),square);</a:t>
            </a:r>
          </a:p>
          <a:p>
            <a:pPr algn="just">
              <a:buFont typeface="Arial" pitchFamily="34" charset="0"/>
              <a:buNone/>
            </a:pPr>
            <a:endParaRPr lang="en-US" b="0" i="0" baseline="0" dirty="0" smtClean="0"/>
          </a:p>
          <a:p>
            <a:pPr algn="just">
              <a:buFont typeface="Arial" pitchFamily="34" charset="0"/>
              <a:buNone/>
            </a:pPr>
            <a:r>
              <a:rPr lang="en-US" b="0" i="0" baseline="0" dirty="0" smtClean="0"/>
              <a:t>		Rectangle </a:t>
            </a:r>
            <a:r>
              <a:rPr lang="en-US" b="0" i="0" baseline="0" dirty="0" err="1" smtClean="0"/>
              <a:t>rectangle</a:t>
            </a:r>
            <a:r>
              <a:rPr lang="en-US" b="0" i="0" baseline="0" dirty="0" smtClean="0"/>
              <a:t> = new Rectangle();</a:t>
            </a:r>
          </a:p>
          <a:p>
            <a:pPr algn="just">
              <a:buFont typeface="Arial" pitchFamily="34" charset="0"/>
              <a:buNone/>
            </a:pPr>
            <a:r>
              <a:rPr lang="en-US" b="0" i="0" baseline="0" dirty="0" smtClean="0"/>
              <a:t>		</a:t>
            </a:r>
            <a:r>
              <a:rPr lang="en-US" b="0" i="0" baseline="0" dirty="0" err="1" smtClean="0"/>
              <a:t>rectangle.setId</a:t>
            </a:r>
            <a:r>
              <a:rPr lang="en-US" b="0" i="0" baseline="0" dirty="0" smtClean="0"/>
              <a:t>("3");</a:t>
            </a:r>
          </a:p>
          <a:p>
            <a:pPr algn="just">
              <a:buFont typeface="Arial" pitchFamily="34" charset="0"/>
              <a:buNone/>
            </a:pPr>
            <a:r>
              <a:rPr lang="en-US" b="0" i="0" baseline="0" dirty="0" smtClean="0"/>
              <a:t>		</a:t>
            </a:r>
            <a:r>
              <a:rPr lang="en-US" b="0" i="0" baseline="0" dirty="0" err="1" smtClean="0"/>
              <a:t>shapeMap.put</a:t>
            </a:r>
            <a:r>
              <a:rPr lang="en-US" b="0" i="0" baseline="0" dirty="0" smtClean="0"/>
              <a:t>(</a:t>
            </a:r>
            <a:r>
              <a:rPr lang="en-US" b="0" i="0" baseline="0" dirty="0" err="1" smtClean="0"/>
              <a:t>rectangle.getId</a:t>
            </a:r>
            <a:r>
              <a:rPr lang="en-US" b="0" i="0" baseline="0" dirty="0" smtClean="0"/>
              <a:t>(),rectangle);</a:t>
            </a:r>
          </a:p>
          <a:p>
            <a:pPr algn="just">
              <a:buFont typeface="Arial" pitchFamily="34" charset="0"/>
              <a:buNone/>
            </a:pPr>
            <a:r>
              <a:rPr lang="en-US" b="0" i="0" baseline="0" dirty="0" smtClean="0"/>
              <a:t>	}</a:t>
            </a:r>
          </a:p>
          <a:p>
            <a:pPr algn="just">
              <a:buFont typeface="Arial" pitchFamily="34" charset="0"/>
              <a:buNone/>
            </a:pPr>
            <a:r>
              <a:rPr lang="en-US" b="0" i="0" baseline="0" dirty="0" smtClean="0"/>
              <a:t>}</a:t>
            </a:r>
          </a:p>
          <a:p>
            <a:pPr algn="just">
              <a:buFont typeface="Arial" pitchFamily="34" charset="0"/>
              <a:buNone/>
            </a:pPr>
            <a:endParaRPr lang="en-US" b="0" i="0" baseline="0" dirty="0" smtClean="0"/>
          </a:p>
          <a:p>
            <a:r>
              <a:rPr lang="en-US" i="1" dirty="0" err="1" smtClean="0"/>
              <a:t>PrototypePatternDemo</a:t>
            </a:r>
            <a:r>
              <a:rPr lang="en-US" dirty="0" smtClean="0"/>
              <a:t> uses </a:t>
            </a:r>
            <a:r>
              <a:rPr lang="en-US" i="1" dirty="0" err="1" smtClean="0"/>
              <a:t>ShapeCache</a:t>
            </a:r>
            <a:r>
              <a:rPr lang="en-US" dirty="0" smtClean="0"/>
              <a:t> class to get clones of shapes stored in a </a:t>
            </a:r>
            <a:r>
              <a:rPr lang="en-US" i="1" dirty="0" err="1" smtClean="0"/>
              <a:t>Hashtable</a:t>
            </a:r>
            <a:r>
              <a:rPr lang="en-US" dirty="0" smtClean="0"/>
              <a:t>.</a:t>
            </a:r>
          </a:p>
          <a:p>
            <a:endParaRPr lang="en-US" dirty="0" smtClean="0"/>
          </a:p>
          <a:p>
            <a:r>
              <a:rPr lang="en-US" i="1" dirty="0" smtClean="0"/>
              <a:t>PrototypePatternDemo.java</a:t>
            </a:r>
            <a:endParaRPr lang="en-US" dirty="0" smtClean="0"/>
          </a:p>
          <a:p>
            <a:pPr algn="just">
              <a:buFont typeface="Arial" pitchFamily="34" charset="0"/>
              <a:buNone/>
            </a:pPr>
            <a:endParaRPr lang="en-US" b="0" i="0" baseline="0" dirty="0" smtClean="0"/>
          </a:p>
          <a:p>
            <a:pPr algn="just">
              <a:buFont typeface="Arial" pitchFamily="34" charset="0"/>
              <a:buNone/>
            </a:pPr>
            <a:r>
              <a:rPr lang="en-US" b="0" i="0" baseline="0" dirty="0" smtClean="0"/>
              <a:t>public class </a:t>
            </a:r>
            <a:r>
              <a:rPr lang="en-US" b="0" i="0" baseline="0" dirty="0" err="1" smtClean="0"/>
              <a:t>PrototypePatternDemo</a:t>
            </a:r>
            <a:r>
              <a:rPr lang="en-US" b="0" i="0" baseline="0" dirty="0" smtClean="0"/>
              <a:t> </a:t>
            </a:r>
          </a:p>
          <a:p>
            <a:pPr algn="just">
              <a:buFont typeface="Arial" pitchFamily="34" charset="0"/>
              <a:buNone/>
            </a:pPr>
            <a:r>
              <a:rPr lang="en-US" b="0" i="0" baseline="0" dirty="0" smtClean="0"/>
              <a:t>{</a:t>
            </a:r>
          </a:p>
          <a:p>
            <a:pPr algn="just">
              <a:buFont typeface="Arial" pitchFamily="34" charset="0"/>
              <a:buNone/>
            </a:pPr>
            <a:r>
              <a:rPr lang="en-US" b="0" i="0" baseline="0" dirty="0" smtClean="0"/>
              <a:t>	public static void main(String[] args) </a:t>
            </a:r>
          </a:p>
          <a:p>
            <a:pPr algn="just">
              <a:buFont typeface="Arial" pitchFamily="34" charset="0"/>
              <a:buNone/>
            </a:pPr>
            <a:r>
              <a:rPr lang="en-US" b="0" i="0" baseline="0" dirty="0" smtClean="0"/>
              <a:t>	{</a:t>
            </a:r>
          </a:p>
          <a:p>
            <a:pPr algn="just">
              <a:buFont typeface="Arial" pitchFamily="34" charset="0"/>
              <a:buNone/>
            </a:pPr>
            <a:r>
              <a:rPr lang="en-US" b="0" i="0" baseline="0" dirty="0" smtClean="0"/>
              <a:t>		</a:t>
            </a:r>
            <a:r>
              <a:rPr lang="en-US" b="0" i="0" baseline="0" dirty="0" err="1" smtClean="0"/>
              <a:t>ShapeCache.loadCache</a:t>
            </a:r>
            <a:r>
              <a:rPr lang="en-US" b="0" i="0" baseline="0" dirty="0" smtClean="0"/>
              <a:t>();</a:t>
            </a:r>
          </a:p>
          <a:p>
            <a:pPr algn="just">
              <a:buFont typeface="Arial" pitchFamily="34" charset="0"/>
              <a:buNone/>
            </a:pPr>
            <a:endParaRPr lang="en-US" b="0" i="0" baseline="0" dirty="0" smtClean="0"/>
          </a:p>
          <a:p>
            <a:pPr algn="just">
              <a:buFont typeface="Arial" pitchFamily="34" charset="0"/>
              <a:buNone/>
            </a:pPr>
            <a:r>
              <a:rPr lang="en-US" b="0" i="0" baseline="0" dirty="0" smtClean="0"/>
              <a:t>		Shape </a:t>
            </a:r>
            <a:r>
              <a:rPr lang="en-US" b="0" i="0" baseline="0" dirty="0" err="1" smtClean="0"/>
              <a:t>clonedShape</a:t>
            </a:r>
            <a:r>
              <a:rPr lang="en-US" b="0" i="0" baseline="0" dirty="0" smtClean="0"/>
              <a:t> = (Shape) </a:t>
            </a:r>
            <a:r>
              <a:rPr lang="en-US" b="0" i="0" baseline="0" dirty="0" err="1" smtClean="0"/>
              <a:t>ShapeCache.getShape</a:t>
            </a:r>
            <a:r>
              <a:rPr lang="en-US" b="0" i="0" baseline="0" dirty="0" smtClean="0"/>
              <a:t>("1");</a:t>
            </a:r>
          </a:p>
          <a:p>
            <a:pPr algn="just">
              <a:buFont typeface="Arial" pitchFamily="34" charset="0"/>
              <a:buNone/>
            </a:pPr>
            <a:r>
              <a:rPr lang="en-US" b="0" i="0" baseline="0" dirty="0" smtClean="0"/>
              <a:t>		System.out.println("Shape : " + </a:t>
            </a:r>
            <a:r>
              <a:rPr lang="en-US" b="0" i="0" baseline="0" dirty="0" err="1" smtClean="0"/>
              <a:t>clonedShape.getType</a:t>
            </a:r>
            <a:r>
              <a:rPr lang="en-US" b="0" i="0" baseline="0" dirty="0" smtClean="0"/>
              <a:t>());		</a:t>
            </a:r>
          </a:p>
          <a:p>
            <a:pPr algn="just">
              <a:buFont typeface="Arial" pitchFamily="34" charset="0"/>
              <a:buNone/>
            </a:pPr>
            <a:endParaRPr lang="en-US" b="0" i="0" baseline="0" dirty="0" smtClean="0"/>
          </a:p>
          <a:p>
            <a:pPr algn="just">
              <a:buFont typeface="Arial" pitchFamily="34" charset="0"/>
              <a:buNone/>
            </a:pPr>
            <a:r>
              <a:rPr lang="en-US" b="0" i="0" baseline="0" dirty="0" smtClean="0"/>
              <a:t>		Shape clonedShape2 = (Shape) </a:t>
            </a:r>
            <a:r>
              <a:rPr lang="en-US" b="0" i="0" baseline="0" dirty="0" err="1" smtClean="0"/>
              <a:t>ShapeCache.getShape</a:t>
            </a:r>
            <a:r>
              <a:rPr lang="en-US" b="0" i="0" baseline="0" dirty="0" smtClean="0"/>
              <a:t>("2");</a:t>
            </a:r>
          </a:p>
          <a:p>
            <a:pPr algn="just">
              <a:buFont typeface="Arial" pitchFamily="34" charset="0"/>
              <a:buNone/>
            </a:pPr>
            <a:r>
              <a:rPr lang="en-US" b="0" i="0" baseline="0" dirty="0" smtClean="0"/>
              <a:t>		System.out.println("Shape : " + clonedShape2.getType());		</a:t>
            </a:r>
          </a:p>
          <a:p>
            <a:pPr algn="just">
              <a:buFont typeface="Arial" pitchFamily="34" charset="0"/>
              <a:buNone/>
            </a:pPr>
            <a:endParaRPr lang="en-US" b="0" i="0" baseline="0" dirty="0" smtClean="0"/>
          </a:p>
          <a:p>
            <a:pPr algn="just">
              <a:buFont typeface="Arial" pitchFamily="34" charset="0"/>
              <a:buNone/>
            </a:pPr>
            <a:r>
              <a:rPr lang="en-US" b="0" i="0" baseline="0" dirty="0" smtClean="0"/>
              <a:t>		Shape clonedShape3 = (Shape) </a:t>
            </a:r>
            <a:r>
              <a:rPr lang="en-US" b="0" i="0" baseline="0" dirty="0" err="1" smtClean="0"/>
              <a:t>ShapeCache.getShape</a:t>
            </a:r>
            <a:r>
              <a:rPr lang="en-US" b="0" i="0" baseline="0" dirty="0" smtClean="0"/>
              <a:t>("3");</a:t>
            </a:r>
          </a:p>
          <a:p>
            <a:pPr algn="just">
              <a:buFont typeface="Arial" pitchFamily="34" charset="0"/>
              <a:buNone/>
            </a:pPr>
            <a:r>
              <a:rPr lang="en-US" b="0" i="0" baseline="0" dirty="0" smtClean="0"/>
              <a:t>		System.out.println("Shape : " + clonedShape3.getType());		</a:t>
            </a:r>
          </a:p>
          <a:p>
            <a:pPr algn="just">
              <a:buFont typeface="Arial" pitchFamily="34" charset="0"/>
              <a:buNone/>
            </a:pPr>
            <a:r>
              <a:rPr lang="en-US" b="0" i="0" baseline="0" dirty="0" smtClean="0"/>
              <a:t>	}</a:t>
            </a:r>
          </a:p>
          <a:p>
            <a:pPr algn="just">
              <a:buFont typeface="Arial" pitchFamily="34" charset="0"/>
              <a:buNone/>
            </a:pPr>
            <a:r>
              <a:rPr lang="en-US" b="0" i="0" baseline="0" dirty="0" smtClean="0"/>
              <a:t>}</a:t>
            </a:r>
          </a:p>
          <a:p>
            <a:pPr algn="just">
              <a:buFont typeface="Arial" pitchFamily="34" charset="0"/>
              <a:buNone/>
            </a:pPr>
            <a:endParaRPr lang="en-US" b="0" i="0" baseline="0" dirty="0" smtClean="0"/>
          </a:p>
          <a:p>
            <a:pPr algn="just">
              <a:buFont typeface="Arial" pitchFamily="34" charset="0"/>
              <a:buNone/>
            </a:pPr>
            <a:r>
              <a:rPr lang="en-US" b="1" i="0" baseline="0" dirty="0" smtClean="0"/>
              <a:t>Known Uses:</a:t>
            </a:r>
          </a:p>
          <a:p>
            <a:pPr algn="just">
              <a:buFont typeface="Arial" pitchFamily="34" charset="0"/>
              <a:buNone/>
            </a:pPr>
            <a:r>
              <a:rPr lang="en-US" b="0" i="0" baseline="0" dirty="0" smtClean="0"/>
              <a:t>The first widely known application of the pattern in an object-oriented language was in </a:t>
            </a:r>
            <a:r>
              <a:rPr lang="en-US" b="0" i="0" baseline="0" dirty="0" err="1" smtClean="0"/>
              <a:t>ThingLab</a:t>
            </a:r>
            <a:r>
              <a:rPr lang="en-US" b="0" i="0" baseline="0" dirty="0" smtClean="0"/>
              <a:t>, where users could form a composite object and then promote it to a prototype by installing it in a library of reusable objects. Prototype is used in </a:t>
            </a:r>
            <a:r>
              <a:rPr lang="en-US" b="0" i="0" baseline="0" dirty="0" err="1" smtClean="0"/>
              <a:t>Etgdb</a:t>
            </a:r>
            <a:r>
              <a:rPr lang="en-US" b="0" i="0" baseline="0" dirty="0" smtClean="0"/>
              <a:t>. </a:t>
            </a:r>
            <a:r>
              <a:rPr lang="en-US" b="0" i="0" baseline="0" dirty="0" err="1" smtClean="0"/>
              <a:t>Etgdb</a:t>
            </a:r>
            <a:r>
              <a:rPr lang="en-US" b="0" i="0" baseline="0" dirty="0" smtClean="0"/>
              <a:t> is a debugger front-end based on ET++ that provides a point-and-click interface to different line-oriented debuggers. The "interaction technique library" in Mode Composer stores prototypes of objects that support various interaction techniques.</a:t>
            </a:r>
          </a:p>
          <a:p>
            <a:pPr algn="just">
              <a:buFont typeface="Arial" pitchFamily="34" charset="0"/>
              <a:buNone/>
            </a:pPr>
            <a:endParaRPr lang="en-US" b="0" i="0" baseline="0" dirty="0" smtClean="0"/>
          </a:p>
          <a:p>
            <a:pPr algn="just">
              <a:buFont typeface="Arial" pitchFamily="34" charset="0"/>
              <a:buNone/>
            </a:pPr>
            <a:r>
              <a:rPr lang="en-US" b="1" i="0" baseline="0" dirty="0" smtClean="0"/>
              <a:t>Related Patterns:</a:t>
            </a:r>
          </a:p>
          <a:p>
            <a:pPr algn="just">
              <a:buFont typeface="Arial" pitchFamily="34" charset="0"/>
              <a:buNone/>
            </a:pPr>
            <a:r>
              <a:rPr lang="en-US" sz="1200" kern="1200" baseline="0" dirty="0" smtClean="0">
                <a:solidFill>
                  <a:schemeClr val="tx1"/>
                </a:solidFill>
                <a:latin typeface="+mn-lt"/>
                <a:ea typeface="+mn-ea"/>
                <a:cs typeface="+mn-cs"/>
              </a:rPr>
              <a:t>Prototype and Abstract Factory patterns can be used together. </a:t>
            </a:r>
            <a:r>
              <a:rPr lang="en-US" sz="1200" kern="1200" baseline="0" smtClean="0">
                <a:solidFill>
                  <a:schemeClr val="tx1"/>
                </a:solidFill>
                <a:latin typeface="+mn-lt"/>
                <a:ea typeface="+mn-ea"/>
                <a:cs typeface="+mn-cs"/>
              </a:rPr>
              <a:t>Designs that make heavy use of the Composite and Decorator patterns often can benefit from Prototype as well.</a:t>
            </a:r>
            <a:endParaRPr lang="en-US" b="0" i="0" baseline="0" dirty="0" smtClean="0"/>
          </a:p>
        </p:txBody>
      </p:sp>
      <p:sp>
        <p:nvSpPr>
          <p:cNvPr id="4" name="Slide Number Placeholder 3"/>
          <p:cNvSpPr>
            <a:spLocks noGrp="1"/>
          </p:cNvSpPr>
          <p:nvPr>
            <p:ph type="sldNum" sz="quarter" idx="10"/>
          </p:nvPr>
        </p:nvSpPr>
        <p:spPr/>
        <p:txBody>
          <a:bodyPr/>
          <a:lstStyle/>
          <a:p>
            <a:fld id="{52F88800-C166-4BF5-BAA9-4CA2D843655A}" type="slidenum">
              <a:rPr lang="en-US" smtClean="0"/>
              <a:pPr/>
              <a:t>110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The </a:t>
            </a:r>
            <a:r>
              <a:rPr lang="en-US" i="1" dirty="0" smtClean="0"/>
              <a:t>Prototype</a:t>
            </a:r>
            <a:r>
              <a:rPr lang="en-US" dirty="0" smtClean="0"/>
              <a:t> pattern specifies the kind of objects to create using a prototypical instance. Prototypes of new products are often built prior to full production, but in this example, the prototype is passive, and does not participate in copying itself. The mitotic division of a cell, resulting in two identical cells, is an example of a prototype that plays an active role in copying itself and thus, demonstrates the </a:t>
            </a:r>
            <a:r>
              <a:rPr lang="en-US" i="1" dirty="0" smtClean="0"/>
              <a:t>Prototype </a:t>
            </a:r>
            <a:r>
              <a:rPr lang="en-US" dirty="0" smtClean="0"/>
              <a:t>pattern. When a cell splits, two cells of identical genotype result. In other words, the cell clones itself. </a:t>
            </a:r>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111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b="1" dirty="0" smtClean="0"/>
              <a:t>Pattern name and classification:</a:t>
            </a:r>
          </a:p>
          <a:p>
            <a:pPr algn="just"/>
            <a:r>
              <a:rPr lang="en-US" dirty="0" smtClean="0"/>
              <a:t>The pattern name specifies the essence of the pattern</a:t>
            </a:r>
            <a:r>
              <a:rPr lang="en-US" baseline="0" dirty="0" smtClean="0"/>
              <a:t> precisely. A good name is a key as it will become a part of our design vocabulary. Classification specifies the type of pattern.</a:t>
            </a:r>
          </a:p>
          <a:p>
            <a:pPr algn="just"/>
            <a:endParaRPr lang="en-US" baseline="0" dirty="0" smtClean="0"/>
          </a:p>
          <a:p>
            <a:pPr algn="just"/>
            <a:r>
              <a:rPr lang="en-US" b="1" dirty="0" smtClean="0"/>
              <a:t>Intent:</a:t>
            </a:r>
          </a:p>
          <a:p>
            <a:pPr algn="just"/>
            <a:r>
              <a:rPr lang="en-US" b="0" dirty="0" smtClean="0"/>
              <a:t>A short statement that tells</a:t>
            </a:r>
            <a:r>
              <a:rPr lang="en-US" b="0" baseline="0" dirty="0" smtClean="0"/>
              <a:t> us what the pattern does and which design issue or problem the pattern addresses.</a:t>
            </a:r>
          </a:p>
          <a:p>
            <a:pPr algn="just"/>
            <a:endParaRPr lang="en-US" b="0"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US" b="1" dirty="0" smtClean="0"/>
              <a:t>Also known as:</a:t>
            </a:r>
          </a:p>
          <a:p>
            <a:pPr marL="0" marR="0" indent="0" algn="just" defTabSz="914400" rtl="0" eaLnBrk="1" fontAlgn="auto" latinLnBrk="0" hangingPunct="1">
              <a:lnSpc>
                <a:spcPct val="100000"/>
              </a:lnSpc>
              <a:spcBef>
                <a:spcPts val="0"/>
              </a:spcBef>
              <a:spcAft>
                <a:spcPts val="0"/>
              </a:spcAft>
              <a:buClrTx/>
              <a:buSzTx/>
              <a:buFontTx/>
              <a:buNone/>
              <a:tabLst/>
              <a:defRPr/>
            </a:pPr>
            <a:r>
              <a:rPr lang="en-US" b="0" dirty="0" smtClean="0"/>
              <a:t>Other well known names for the pattern, if any.</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US" b="1" dirty="0" smtClean="0"/>
              <a:t>Motivation:</a:t>
            </a:r>
          </a:p>
          <a:p>
            <a:pPr marL="0" marR="0" indent="0" algn="just" defTabSz="914400" rtl="0" eaLnBrk="1" fontAlgn="auto" latinLnBrk="0" hangingPunct="1">
              <a:lnSpc>
                <a:spcPct val="100000"/>
              </a:lnSpc>
              <a:spcBef>
                <a:spcPts val="0"/>
              </a:spcBef>
              <a:spcAft>
                <a:spcPts val="0"/>
              </a:spcAft>
              <a:buClrTx/>
              <a:buSzTx/>
              <a:buFontTx/>
              <a:buNone/>
              <a:tabLst/>
              <a:defRPr/>
            </a:pPr>
            <a:r>
              <a:rPr lang="en-US" b="0" dirty="0" smtClean="0"/>
              <a:t>A</a:t>
            </a:r>
            <a:r>
              <a:rPr lang="en-US" b="0" baseline="0" dirty="0" smtClean="0"/>
              <a:t> scenario that illustrates a design problem and how the class and object structures solve that problem. The scenario will help us understand the abstract pattern definition.</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US" b="1" dirty="0" smtClean="0"/>
              <a:t>Applicability:</a:t>
            </a:r>
          </a:p>
          <a:p>
            <a:pPr marL="0" marR="0" indent="0" algn="just" defTabSz="914400" rtl="0" eaLnBrk="1" fontAlgn="auto" latinLnBrk="0" hangingPunct="1">
              <a:lnSpc>
                <a:spcPct val="100000"/>
              </a:lnSpc>
              <a:spcBef>
                <a:spcPts val="0"/>
              </a:spcBef>
              <a:spcAft>
                <a:spcPts val="0"/>
              </a:spcAft>
              <a:buClrTx/>
              <a:buSzTx/>
              <a:buFontTx/>
              <a:buNone/>
              <a:tabLst/>
              <a:defRPr/>
            </a:pPr>
            <a:r>
              <a:rPr lang="en-US" b="0" dirty="0" smtClean="0"/>
              <a:t>This</a:t>
            </a:r>
            <a:r>
              <a:rPr lang="en-US" b="0" baseline="0" dirty="0" smtClean="0"/>
              <a:t> specifies in which situations a design pattern can be applied. What are the examples of poor designs that the pattern can address? How to recognize these situations?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US" b="1" dirty="0" smtClean="0"/>
              <a:t>Structure:</a:t>
            </a:r>
          </a:p>
          <a:p>
            <a:pPr marL="0" marR="0" indent="0" algn="just" defTabSz="914400" rtl="0" eaLnBrk="1" fontAlgn="auto" latinLnBrk="0" hangingPunct="1">
              <a:lnSpc>
                <a:spcPct val="100000"/>
              </a:lnSpc>
              <a:spcBef>
                <a:spcPts val="0"/>
              </a:spcBef>
              <a:spcAft>
                <a:spcPts val="0"/>
              </a:spcAft>
              <a:buClrTx/>
              <a:buSzTx/>
              <a:buFontTx/>
              <a:buNone/>
              <a:tabLst/>
              <a:defRPr/>
            </a:pPr>
            <a:r>
              <a:rPr lang="en-US" b="0" dirty="0" smtClean="0"/>
              <a:t>A graphical</a:t>
            </a:r>
            <a:r>
              <a:rPr lang="en-US" b="0" baseline="0" dirty="0" smtClean="0"/>
              <a:t> representation of the classes involved in the pattern following the notations of Object Modeling Technique (OMT). We also use interaction diagrams to illustrate sequences of the requests and the collaborations between objects.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US" b="1" dirty="0" smtClean="0"/>
              <a:t>Participants:</a:t>
            </a:r>
          </a:p>
          <a:p>
            <a:pPr marL="0" marR="0" indent="0" algn="just" defTabSz="914400" rtl="0" eaLnBrk="1" fontAlgn="auto" latinLnBrk="0" hangingPunct="1">
              <a:lnSpc>
                <a:spcPct val="100000"/>
              </a:lnSpc>
              <a:spcBef>
                <a:spcPts val="0"/>
              </a:spcBef>
              <a:spcAft>
                <a:spcPts val="0"/>
              </a:spcAft>
              <a:buClrTx/>
              <a:buSzTx/>
              <a:buFontTx/>
              <a:buNone/>
              <a:tabLst/>
              <a:defRPr/>
            </a:pPr>
            <a:r>
              <a:rPr lang="en-US" b="0" dirty="0" smtClean="0"/>
              <a:t>The classes and / or objects participating in the pattern and their responsibilities.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US" b="1" dirty="0" smtClean="0"/>
              <a:t>Collaborations:</a:t>
            </a:r>
          </a:p>
          <a:p>
            <a:pPr marL="0" marR="0" indent="0" algn="just" defTabSz="914400" rtl="0" eaLnBrk="1" fontAlgn="auto" latinLnBrk="0" hangingPunct="1">
              <a:lnSpc>
                <a:spcPct val="100000"/>
              </a:lnSpc>
              <a:spcBef>
                <a:spcPts val="0"/>
              </a:spcBef>
              <a:spcAft>
                <a:spcPts val="0"/>
              </a:spcAft>
              <a:buClrTx/>
              <a:buSzTx/>
              <a:buFontTx/>
              <a:buNone/>
              <a:tabLst/>
              <a:defRPr/>
            </a:pPr>
            <a:r>
              <a:rPr lang="en-US" b="0" dirty="0" smtClean="0"/>
              <a:t>How the classes and objects</a:t>
            </a:r>
            <a:r>
              <a:rPr lang="en-US" b="0" baseline="0" dirty="0" smtClean="0"/>
              <a:t> collaborate to carry out </a:t>
            </a:r>
            <a:r>
              <a:rPr lang="en-US" b="0" baseline="0" smtClean="0"/>
              <a:t>their responsibilities</a:t>
            </a:r>
            <a:r>
              <a:rPr lang="en-US" b="0" baseline="0" dirty="0" smtClean="0"/>
              <a:t>.</a:t>
            </a:r>
            <a:endParaRPr lang="en-US" b="0" dirty="0" smtClean="0"/>
          </a:p>
        </p:txBody>
      </p:sp>
      <p:sp>
        <p:nvSpPr>
          <p:cNvPr id="4" name="Slide Number Placeholder 3"/>
          <p:cNvSpPr>
            <a:spLocks noGrp="1"/>
          </p:cNvSpPr>
          <p:nvPr>
            <p:ph type="sldNum" sz="quarter" idx="10"/>
          </p:nvPr>
        </p:nvSpPr>
        <p:spPr/>
        <p:txBody>
          <a:bodyPr/>
          <a:lstStyle/>
          <a:p>
            <a:fld id="{52F88800-C166-4BF5-BAA9-4CA2D843655A}" type="slidenum">
              <a:rPr lang="en-US" smtClean="0"/>
              <a:pPr/>
              <a:t>14</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115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b="1" dirty="0" smtClean="0"/>
              <a:t>Consequences:</a:t>
            </a:r>
          </a:p>
          <a:p>
            <a:pPr algn="just"/>
            <a:r>
              <a:rPr lang="en-US" b="0" dirty="0" smtClean="0"/>
              <a:t>Tells</a:t>
            </a:r>
            <a:r>
              <a:rPr lang="en-US" b="0" baseline="0" dirty="0" smtClean="0"/>
              <a:t> us what are the costs and benefits of using the pattern. Also tells us which part of the system can be changed independently.</a:t>
            </a:r>
          </a:p>
          <a:p>
            <a:pPr algn="just"/>
            <a:endParaRPr lang="en-US" b="0" baseline="0" dirty="0" smtClean="0"/>
          </a:p>
          <a:p>
            <a:pPr algn="just"/>
            <a:r>
              <a:rPr lang="en-US" b="1" dirty="0" smtClean="0"/>
              <a:t>Implementation:</a:t>
            </a:r>
          </a:p>
          <a:p>
            <a:pPr algn="just"/>
            <a:r>
              <a:rPr lang="en-US" b="0" dirty="0" smtClean="0"/>
              <a:t>Specifies</a:t>
            </a:r>
            <a:r>
              <a:rPr lang="en-US" b="0" baseline="0" dirty="0" smtClean="0"/>
              <a:t> what techniques we should be aware of when implementing the pattern and also tells us if there are any language specific issues.</a:t>
            </a:r>
          </a:p>
          <a:p>
            <a:pPr algn="just"/>
            <a:endParaRPr lang="en-US" b="0" baseline="0" dirty="0" smtClean="0"/>
          </a:p>
          <a:p>
            <a:pPr algn="just"/>
            <a:r>
              <a:rPr lang="en-US" b="1" dirty="0" smtClean="0"/>
              <a:t>Sample code:</a:t>
            </a:r>
          </a:p>
          <a:p>
            <a:pPr algn="just"/>
            <a:r>
              <a:rPr lang="en-US" b="0" dirty="0" smtClean="0"/>
              <a:t>Code fragments that</a:t>
            </a:r>
            <a:r>
              <a:rPr lang="en-US" b="0" baseline="0" dirty="0" smtClean="0"/>
              <a:t> tells us how to implement the pattern in java.</a:t>
            </a:r>
          </a:p>
          <a:p>
            <a:pPr algn="just"/>
            <a:endParaRPr lang="en-US" b="0" baseline="0" dirty="0" smtClean="0"/>
          </a:p>
          <a:p>
            <a:pPr algn="just"/>
            <a:r>
              <a:rPr lang="en-US" b="1" dirty="0" smtClean="0"/>
              <a:t>Known uses:</a:t>
            </a:r>
          </a:p>
          <a:p>
            <a:pPr algn="just"/>
            <a:r>
              <a:rPr lang="en-US" b="0" dirty="0" smtClean="0"/>
              <a:t>Example</a:t>
            </a:r>
            <a:r>
              <a:rPr lang="en-US" b="0" baseline="0" dirty="0" smtClean="0"/>
              <a:t> usage of the patterns in the real world.</a:t>
            </a:r>
          </a:p>
          <a:p>
            <a:pPr algn="just"/>
            <a:endParaRPr lang="en-US" b="0" baseline="0" dirty="0" smtClean="0"/>
          </a:p>
          <a:p>
            <a:pPr algn="just"/>
            <a:r>
              <a:rPr lang="en-US" b="1" dirty="0" smtClean="0"/>
              <a:t>Related patterns:</a:t>
            </a:r>
          </a:p>
          <a:p>
            <a:pPr algn="just"/>
            <a:r>
              <a:rPr lang="en-US" b="0" dirty="0" smtClean="0"/>
              <a:t>Specifies which other patterns are</a:t>
            </a:r>
            <a:r>
              <a:rPr lang="en-US" b="0" baseline="0" dirty="0" smtClean="0"/>
              <a:t> related to this pattern and what are the differences between them.</a:t>
            </a:r>
            <a:endParaRPr lang="en-US" b="0" dirty="0"/>
          </a:p>
        </p:txBody>
      </p:sp>
      <p:sp>
        <p:nvSpPr>
          <p:cNvPr id="4" name="Slide Number Placeholder 3"/>
          <p:cNvSpPr>
            <a:spLocks noGrp="1"/>
          </p:cNvSpPr>
          <p:nvPr>
            <p:ph type="sldNum" sz="quarter" idx="10"/>
          </p:nvPr>
        </p:nvSpPr>
        <p:spPr/>
        <p:txBody>
          <a:bodyPr/>
          <a:lstStyle/>
          <a:p>
            <a:fld id="{52F88800-C166-4BF5-BAA9-4CA2D843655A}"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Abstract Factory:</a:t>
            </a:r>
          </a:p>
          <a:p>
            <a:pPr algn="just"/>
            <a:r>
              <a:rPr lang="en-US" b="0" dirty="0" smtClean="0"/>
              <a:t>Provides an interface for creating families of related or dependent objects without specifying</a:t>
            </a:r>
            <a:r>
              <a:rPr lang="en-US" b="0" baseline="0" dirty="0" smtClean="0"/>
              <a:t> their concrete classes.</a:t>
            </a:r>
          </a:p>
          <a:p>
            <a:pPr algn="just"/>
            <a:endParaRPr lang="en-US" b="0" baseline="0" dirty="0" smtClean="0"/>
          </a:p>
          <a:p>
            <a:pPr algn="just"/>
            <a:r>
              <a:rPr lang="en-US" b="1" dirty="0" smtClean="0"/>
              <a:t>Adapter:</a:t>
            </a:r>
          </a:p>
          <a:p>
            <a:pPr algn="just"/>
            <a:r>
              <a:rPr lang="en-US" b="0" dirty="0" smtClean="0"/>
              <a:t>Adapter lets classes work together that couldn’t otherwise because</a:t>
            </a:r>
            <a:r>
              <a:rPr lang="en-US" b="0" baseline="0" dirty="0" smtClean="0"/>
              <a:t> of incompatible interfaces.</a:t>
            </a:r>
          </a:p>
          <a:p>
            <a:pPr algn="just"/>
            <a:endParaRPr lang="en-US" b="0" baseline="0" dirty="0" smtClean="0"/>
          </a:p>
          <a:p>
            <a:pPr algn="just"/>
            <a:r>
              <a:rPr lang="en-US" b="1" dirty="0" smtClean="0"/>
              <a:t>Bridge:</a:t>
            </a:r>
          </a:p>
          <a:p>
            <a:pPr algn="just"/>
            <a:r>
              <a:rPr lang="en-US" b="0" dirty="0" smtClean="0"/>
              <a:t>Decouple</a:t>
            </a:r>
            <a:r>
              <a:rPr lang="en-US" b="0" baseline="0" dirty="0" smtClean="0"/>
              <a:t> (separate) the abstraction from its implementation so that the two can vary independently.</a:t>
            </a:r>
          </a:p>
          <a:p>
            <a:pPr algn="just"/>
            <a:endParaRPr lang="en-US" b="0" baseline="0" dirty="0" smtClean="0"/>
          </a:p>
          <a:p>
            <a:pPr algn="just"/>
            <a:r>
              <a:rPr lang="en-US" b="1" dirty="0" smtClean="0"/>
              <a:t>Builder:</a:t>
            </a:r>
          </a:p>
          <a:p>
            <a:pPr algn="just"/>
            <a:r>
              <a:rPr lang="en-US" b="0" dirty="0" smtClean="0"/>
              <a:t>Separate</a:t>
            </a:r>
            <a:r>
              <a:rPr lang="en-US" b="0" baseline="0" dirty="0" smtClean="0"/>
              <a:t> (hide) the construction process from its representation so that the same construction process can create different representations.</a:t>
            </a:r>
          </a:p>
          <a:p>
            <a:pPr algn="just"/>
            <a:endParaRPr lang="en-US" b="0" baseline="0" dirty="0" smtClean="0"/>
          </a:p>
          <a:p>
            <a:pPr algn="just"/>
            <a:r>
              <a:rPr lang="en-US" b="1" dirty="0" smtClean="0"/>
              <a:t>Chain of Responsibility:</a:t>
            </a:r>
          </a:p>
          <a:p>
            <a:pPr algn="just"/>
            <a:r>
              <a:rPr lang="en-US" b="0" dirty="0" smtClean="0"/>
              <a:t>Avoid</a:t>
            </a:r>
            <a:r>
              <a:rPr lang="en-US" b="0" baseline="0" dirty="0" smtClean="0"/>
              <a:t> coupling the sender of a request to its receiver by giving more than one object a chance to handle the request. Chain the receiving objects and pass the request along the chain until an object handles it.</a:t>
            </a:r>
          </a:p>
          <a:p>
            <a:pPr algn="just"/>
            <a:endParaRPr lang="en-US" b="0" baseline="0" dirty="0" smtClean="0"/>
          </a:p>
          <a:p>
            <a:pPr algn="just"/>
            <a:r>
              <a:rPr lang="en-US" b="1" dirty="0" smtClean="0"/>
              <a:t>Command:</a:t>
            </a:r>
          </a:p>
          <a:p>
            <a:pPr algn="just"/>
            <a:r>
              <a:rPr lang="en-US" b="0" dirty="0" smtClean="0"/>
              <a:t>Encapsulate</a:t>
            </a:r>
            <a:r>
              <a:rPr lang="en-US" b="0" baseline="0" dirty="0" smtClean="0"/>
              <a:t> a request as an object which allows us to parameterize the clients with different requests and support undoable operations.</a:t>
            </a:r>
          </a:p>
          <a:p>
            <a:pPr algn="just"/>
            <a:endParaRPr lang="en-US" b="0" baseline="0" dirty="0" smtClean="0"/>
          </a:p>
          <a:p>
            <a:pPr algn="just"/>
            <a:r>
              <a:rPr lang="en-US" b="1" dirty="0" smtClean="0"/>
              <a:t>Composite:</a:t>
            </a:r>
          </a:p>
          <a:p>
            <a:pPr algn="just"/>
            <a:r>
              <a:rPr lang="en-US" b="0" dirty="0" smtClean="0"/>
              <a:t>Combine objects into tree</a:t>
            </a:r>
            <a:r>
              <a:rPr lang="en-US" b="0" baseline="0" dirty="0" smtClean="0"/>
              <a:t> structures to form part-whole hierarchies. Composite lets clients treat individual objects and compositions of objects uniformly.</a:t>
            </a:r>
          </a:p>
          <a:p>
            <a:pPr algn="just"/>
            <a:endParaRPr lang="en-US" b="0" baseline="0" dirty="0" smtClean="0"/>
          </a:p>
          <a:p>
            <a:pPr algn="just"/>
            <a:r>
              <a:rPr lang="en-US" b="1" dirty="0" smtClean="0"/>
              <a:t>Decorator:</a:t>
            </a:r>
          </a:p>
          <a:p>
            <a:pPr algn="just"/>
            <a:r>
              <a:rPr lang="en-US" b="0" dirty="0" smtClean="0"/>
              <a:t>Attach</a:t>
            </a:r>
            <a:r>
              <a:rPr lang="en-US" b="0" baseline="0" dirty="0" smtClean="0"/>
              <a:t> additional responsibilities to an object dynamically. Decorators provide a flexible alternative to sub classing for extending functionality.</a:t>
            </a:r>
          </a:p>
          <a:p>
            <a:pPr algn="just"/>
            <a:endParaRPr lang="en-US" b="0" baseline="0" dirty="0" smtClean="0"/>
          </a:p>
          <a:p>
            <a:pPr algn="just"/>
            <a:r>
              <a:rPr lang="en-US" b="1" dirty="0" smtClean="0"/>
              <a:t>Façade:</a:t>
            </a:r>
          </a:p>
          <a:p>
            <a:pPr algn="just"/>
            <a:r>
              <a:rPr lang="en-US" b="0" dirty="0" smtClean="0"/>
              <a:t>Provide</a:t>
            </a:r>
            <a:r>
              <a:rPr lang="en-US" b="0" baseline="0" dirty="0" smtClean="0"/>
              <a:t> a uniform interface for a set of interfaces in a subsystem. Façade defines a higher level interface to make the subsystem easier to use.</a:t>
            </a:r>
          </a:p>
          <a:p>
            <a:pPr algn="just"/>
            <a:endParaRPr lang="en-US" b="0" baseline="0" dirty="0" smtClean="0"/>
          </a:p>
          <a:p>
            <a:pPr algn="just"/>
            <a:r>
              <a:rPr lang="en-US" b="1" dirty="0" smtClean="0"/>
              <a:t>Factory</a:t>
            </a:r>
            <a:r>
              <a:rPr lang="en-US" b="1" baseline="0" dirty="0" smtClean="0"/>
              <a:t> Method:</a:t>
            </a:r>
          </a:p>
          <a:p>
            <a:pPr algn="just"/>
            <a:r>
              <a:rPr lang="en-US" b="0" baseline="0" dirty="0" smtClean="0"/>
              <a:t>Defines an interface to create an object, but lets subclasses decide which class to instantiate. Factory Method lets a class differ instantiation to subclasses.</a:t>
            </a:r>
          </a:p>
        </p:txBody>
      </p:sp>
      <p:sp>
        <p:nvSpPr>
          <p:cNvPr id="4" name="Slide Number Placeholder 3"/>
          <p:cNvSpPr>
            <a:spLocks noGrp="1"/>
          </p:cNvSpPr>
          <p:nvPr>
            <p:ph type="sldNum" sz="quarter" idx="10"/>
          </p:nvPr>
        </p:nvSpPr>
        <p:spPr/>
        <p:txBody>
          <a:bodyPr/>
          <a:lstStyle/>
          <a:p>
            <a:fld id="{52F88800-C166-4BF5-BAA9-4CA2D843655A}"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en-US" b="1" dirty="0" smtClean="0"/>
              <a:t>Flyweight:</a:t>
            </a:r>
          </a:p>
          <a:p>
            <a:pPr algn="just"/>
            <a:r>
              <a:rPr lang="en-US" b="0" dirty="0" smtClean="0"/>
              <a:t>Use</a:t>
            </a:r>
            <a:r>
              <a:rPr lang="en-US" b="0" baseline="0" dirty="0" smtClean="0"/>
              <a:t> sharing to support large numbers of fine-grained objects efficiently.</a:t>
            </a:r>
          </a:p>
          <a:p>
            <a:pPr algn="just"/>
            <a:endParaRPr lang="en-US" b="0" baseline="0" dirty="0" smtClean="0"/>
          </a:p>
          <a:p>
            <a:pPr algn="just"/>
            <a:r>
              <a:rPr lang="en-US" b="1" dirty="0" smtClean="0"/>
              <a:t>Interpreter:</a:t>
            </a:r>
          </a:p>
          <a:p>
            <a:pPr algn="just"/>
            <a:r>
              <a:rPr lang="en-US" b="0" dirty="0" smtClean="0"/>
              <a:t>Given a language, define a representation for its</a:t>
            </a:r>
            <a:r>
              <a:rPr lang="en-US" b="0" baseline="0" dirty="0" smtClean="0"/>
              <a:t> grammar along with an interpreter that uses the representation to interpret sentences in the language.</a:t>
            </a:r>
          </a:p>
          <a:p>
            <a:pPr algn="just"/>
            <a:endParaRPr lang="en-US" b="0" baseline="0" dirty="0" smtClean="0"/>
          </a:p>
          <a:p>
            <a:pPr algn="just"/>
            <a:r>
              <a:rPr lang="en-US" b="1" dirty="0" smtClean="0"/>
              <a:t>Iterator:</a:t>
            </a:r>
          </a:p>
          <a:p>
            <a:pPr algn="just"/>
            <a:r>
              <a:rPr lang="en-US" b="0" dirty="0" smtClean="0"/>
              <a:t>Provides a way to access the individual</a:t>
            </a:r>
            <a:r>
              <a:rPr lang="en-US" b="0" baseline="0" dirty="0" smtClean="0"/>
              <a:t> elements of an aggregate object without exposing its underlying representation.</a:t>
            </a:r>
          </a:p>
          <a:p>
            <a:pPr algn="just"/>
            <a:endParaRPr lang="en-US" b="0" baseline="0" dirty="0" smtClean="0"/>
          </a:p>
          <a:p>
            <a:pPr algn="just"/>
            <a:r>
              <a:rPr lang="en-US" b="1" dirty="0" smtClean="0"/>
              <a:t>Mediator:</a:t>
            </a:r>
          </a:p>
          <a:p>
            <a:pPr algn="just"/>
            <a:r>
              <a:rPr lang="en-US" b="0" dirty="0" smtClean="0"/>
              <a:t>Define</a:t>
            </a:r>
            <a:r>
              <a:rPr lang="en-US" b="0" baseline="0" dirty="0" smtClean="0"/>
              <a:t> an object that encapsulates how a set of objects interact.</a:t>
            </a:r>
          </a:p>
          <a:p>
            <a:pPr algn="just"/>
            <a:endParaRPr lang="en-US" b="0" baseline="0" dirty="0" smtClean="0"/>
          </a:p>
          <a:p>
            <a:pPr algn="just"/>
            <a:r>
              <a:rPr lang="en-US" b="1" dirty="0" smtClean="0"/>
              <a:t>Memento:</a:t>
            </a:r>
          </a:p>
          <a:p>
            <a:pPr algn="just"/>
            <a:r>
              <a:rPr lang="en-US" b="0" dirty="0" smtClean="0"/>
              <a:t>Without violating encapsulation, capture and externalize an object’s internal state so that the object can</a:t>
            </a:r>
            <a:r>
              <a:rPr lang="en-US" b="0" baseline="0" dirty="0" smtClean="0"/>
              <a:t> be restored to this state later.</a:t>
            </a:r>
          </a:p>
          <a:p>
            <a:pPr algn="just"/>
            <a:endParaRPr lang="en-US" b="0" baseline="0" dirty="0" smtClean="0"/>
          </a:p>
          <a:p>
            <a:pPr algn="just"/>
            <a:r>
              <a:rPr lang="en-US" b="1" dirty="0" smtClean="0"/>
              <a:t>Observer:</a:t>
            </a:r>
          </a:p>
          <a:p>
            <a:pPr algn="just"/>
            <a:r>
              <a:rPr lang="en-US" b="0" dirty="0" smtClean="0"/>
              <a:t>Defines</a:t>
            </a:r>
            <a:r>
              <a:rPr lang="en-US" b="0" baseline="0" dirty="0" smtClean="0"/>
              <a:t> a one-to-many dependency between objects so that if one object changes its state, it will notify the change to all other objects and update automatically.</a:t>
            </a:r>
          </a:p>
          <a:p>
            <a:pPr algn="just"/>
            <a:endParaRPr lang="en-US" b="0" baseline="0" dirty="0" smtClean="0"/>
          </a:p>
          <a:p>
            <a:pPr algn="just"/>
            <a:r>
              <a:rPr lang="en-US" b="1" dirty="0" smtClean="0"/>
              <a:t>Prototype:</a:t>
            </a:r>
          </a:p>
          <a:p>
            <a:pPr algn="just"/>
            <a:r>
              <a:rPr lang="en-US" b="0" dirty="0" smtClean="0"/>
              <a:t>Specifies the kinds of objects</a:t>
            </a:r>
            <a:r>
              <a:rPr lang="en-US" b="0" baseline="0" dirty="0" smtClean="0"/>
              <a:t> to create using a prototypical instance, and create new objects by copying this prototype.</a:t>
            </a:r>
          </a:p>
          <a:p>
            <a:pPr algn="just"/>
            <a:endParaRPr lang="en-US" b="0" baseline="0" dirty="0" smtClean="0"/>
          </a:p>
          <a:p>
            <a:pPr algn="just"/>
            <a:r>
              <a:rPr lang="en-US" b="1" dirty="0" smtClean="0"/>
              <a:t>Proxy:</a:t>
            </a:r>
          </a:p>
          <a:p>
            <a:pPr algn="just"/>
            <a:r>
              <a:rPr lang="en-US" b="0" dirty="0" smtClean="0"/>
              <a:t>Provide</a:t>
            </a:r>
            <a:r>
              <a:rPr lang="en-US" b="0" baseline="0" dirty="0" smtClean="0"/>
              <a:t> a placeholder for another object to control access to it.</a:t>
            </a:r>
          </a:p>
          <a:p>
            <a:pPr algn="just"/>
            <a:endParaRPr lang="en-US" b="0" baseline="0" dirty="0" smtClean="0"/>
          </a:p>
          <a:p>
            <a:pPr algn="just"/>
            <a:r>
              <a:rPr lang="en-US" b="1" dirty="0" smtClean="0"/>
              <a:t>Singleton:</a:t>
            </a:r>
          </a:p>
          <a:p>
            <a:pPr algn="just"/>
            <a:r>
              <a:rPr lang="en-US" b="0" dirty="0" smtClean="0"/>
              <a:t>Ensure a class has only one object and a global point of access to that</a:t>
            </a:r>
            <a:r>
              <a:rPr lang="en-US" b="0" baseline="0" dirty="0" smtClean="0"/>
              <a:t> object.</a:t>
            </a:r>
          </a:p>
          <a:p>
            <a:pPr algn="just"/>
            <a:endParaRPr lang="en-US" b="0" baseline="0" dirty="0" smtClean="0"/>
          </a:p>
          <a:p>
            <a:pPr algn="just"/>
            <a:r>
              <a:rPr lang="en-US" b="1" dirty="0" smtClean="0"/>
              <a:t>State:</a:t>
            </a:r>
          </a:p>
          <a:p>
            <a:pPr algn="just"/>
            <a:r>
              <a:rPr lang="en-US" b="0" dirty="0" smtClean="0"/>
              <a:t>Allow an object to change its behavior when its internal</a:t>
            </a:r>
            <a:r>
              <a:rPr lang="en-US" b="0" baseline="0" dirty="0" smtClean="0"/>
              <a:t> state changes. The object will appear to change its class.</a:t>
            </a:r>
          </a:p>
        </p:txBody>
      </p:sp>
      <p:sp>
        <p:nvSpPr>
          <p:cNvPr id="4" name="Slide Number Placeholder 3"/>
          <p:cNvSpPr>
            <a:spLocks noGrp="1"/>
          </p:cNvSpPr>
          <p:nvPr>
            <p:ph type="sldNum" sz="quarter" idx="10"/>
          </p:nvPr>
        </p:nvSpPr>
        <p:spPr/>
        <p:txBody>
          <a:bodyPr/>
          <a:lstStyle/>
          <a:p>
            <a:fld id="{52F88800-C166-4BF5-BAA9-4CA2D843655A}"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lgn="l">
              <a:defRPr>
                <a:solidFill>
                  <a:srgbClr val="A0148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354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E:\Design and Templates\vit logo\logo.png"/>
          <p:cNvPicPr>
            <a:picLocks noChangeAspect="1" noChangeArrowheads="1"/>
          </p:cNvPicPr>
          <p:nvPr/>
        </p:nvPicPr>
        <p:blipFill>
          <a:blip r:embed="rId2"/>
          <a:srcRect/>
          <a:stretch>
            <a:fillRect/>
          </a:stretch>
        </p:blipFill>
        <p:spPr bwMode="auto">
          <a:xfrm>
            <a:off x="8191500" y="0"/>
            <a:ext cx="952500" cy="914400"/>
          </a:xfrm>
          <a:prstGeom prst="rect">
            <a:avLst/>
          </a:prstGeom>
          <a:noFill/>
        </p:spPr>
      </p:pic>
      <p:cxnSp>
        <p:nvCxnSpPr>
          <p:cNvPr id="9" name="Straight Connector 8"/>
          <p:cNvCxnSpPr/>
          <p:nvPr/>
        </p:nvCxnSpPr>
        <p:spPr>
          <a:xfrm rot="5400000">
            <a:off x="-3275806" y="3428206"/>
            <a:ext cx="6858000" cy="1588"/>
          </a:xfrm>
          <a:prstGeom prst="line">
            <a:avLst/>
          </a:prstGeom>
          <a:ln w="57150">
            <a:solidFill>
              <a:srgbClr val="A0148F"/>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199606" y="3428206"/>
            <a:ext cx="6858000" cy="1588"/>
          </a:xfrm>
          <a:prstGeom prst="line">
            <a:avLst/>
          </a:prstGeom>
          <a:ln w="57150">
            <a:solidFill>
              <a:srgbClr val="F37216"/>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113246" y="3428206"/>
            <a:ext cx="6858000" cy="1588"/>
          </a:xfrm>
          <a:prstGeom prst="line">
            <a:avLst/>
          </a:prstGeom>
          <a:ln w="57150">
            <a:solidFill>
              <a:srgbClr val="99D51E"/>
            </a:solidFill>
            <a:prstDash val="solid"/>
          </a:ln>
        </p:spPr>
        <p:style>
          <a:lnRef idx="1">
            <a:schemeClr val="accent1"/>
          </a:lnRef>
          <a:fillRef idx="0">
            <a:schemeClr val="accent1"/>
          </a:fillRef>
          <a:effectRef idx="0">
            <a:schemeClr val="accent1"/>
          </a:effectRef>
          <a:fontRef idx="minor">
            <a:schemeClr val="tx1"/>
          </a:fontRef>
        </p:style>
      </p:cxnSp>
      <p:grpSp>
        <p:nvGrpSpPr>
          <p:cNvPr id="4" name="Group 15"/>
          <p:cNvGrpSpPr/>
          <p:nvPr/>
        </p:nvGrpSpPr>
        <p:grpSpPr>
          <a:xfrm>
            <a:off x="8229600" y="6019800"/>
            <a:ext cx="858520" cy="741680"/>
            <a:chOff x="8229600" y="5664200"/>
            <a:chExt cx="858520" cy="1097280"/>
          </a:xfrm>
        </p:grpSpPr>
        <p:sp>
          <p:nvSpPr>
            <p:cNvPr id="15" name="Rectangle 14"/>
            <p:cNvSpPr/>
            <p:nvPr/>
          </p:nvSpPr>
          <p:spPr>
            <a:xfrm>
              <a:off x="8229600" y="5664200"/>
              <a:ext cx="228600" cy="304800"/>
            </a:xfrm>
            <a:prstGeom prst="rect">
              <a:avLst/>
            </a:prstGeom>
            <a:solidFill>
              <a:srgbClr val="A01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707120" y="6253480"/>
              <a:ext cx="381000" cy="508000"/>
            </a:xfrm>
            <a:prstGeom prst="rect">
              <a:avLst/>
            </a:prstGeom>
            <a:solidFill>
              <a:srgbClr val="F37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26120" y="5792893"/>
              <a:ext cx="609600" cy="812800"/>
            </a:xfrm>
            <a:prstGeom prst="rect">
              <a:avLst/>
            </a:prstGeom>
            <a:solidFill>
              <a:srgbClr val="99D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p:nvPr/>
        </p:nvCxnSpPr>
        <p:spPr>
          <a:xfrm>
            <a:off x="685800" y="3733800"/>
            <a:ext cx="7772400" cy="2117"/>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8077200" cy="1143000"/>
          </a:xfrm>
          <a:ln>
            <a:noFill/>
          </a:ln>
        </p:spPr>
        <p:txBody>
          <a:bodyPr/>
          <a:lstStyle>
            <a:lvl1pPr algn="l">
              <a:defRPr>
                <a:solidFill>
                  <a:srgbClr val="A0148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600201"/>
            <a:ext cx="8077200" cy="4525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2" descr="E:\Design and Templates\vit logo\logo.png"/>
          <p:cNvPicPr>
            <a:picLocks noChangeAspect="1" noChangeArrowheads="1"/>
          </p:cNvPicPr>
          <p:nvPr/>
        </p:nvPicPr>
        <p:blipFill>
          <a:blip r:embed="rId2"/>
          <a:srcRect/>
          <a:stretch>
            <a:fillRect/>
          </a:stretch>
        </p:blipFill>
        <p:spPr bwMode="auto">
          <a:xfrm>
            <a:off x="8458200" y="6172200"/>
            <a:ext cx="685800" cy="685800"/>
          </a:xfrm>
          <a:prstGeom prst="rect">
            <a:avLst/>
          </a:prstGeom>
          <a:noFill/>
        </p:spPr>
      </p:pic>
      <p:cxnSp>
        <p:nvCxnSpPr>
          <p:cNvPr id="8" name="Straight Connector 7"/>
          <p:cNvCxnSpPr/>
          <p:nvPr/>
        </p:nvCxnSpPr>
        <p:spPr>
          <a:xfrm rot="5400000">
            <a:off x="-3275806" y="3428206"/>
            <a:ext cx="6858000" cy="1588"/>
          </a:xfrm>
          <a:prstGeom prst="line">
            <a:avLst/>
          </a:prstGeom>
          <a:ln w="57150">
            <a:solidFill>
              <a:srgbClr val="A0148F"/>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199606" y="3428206"/>
            <a:ext cx="6858000" cy="1588"/>
          </a:xfrm>
          <a:prstGeom prst="line">
            <a:avLst/>
          </a:prstGeom>
          <a:ln w="57150">
            <a:solidFill>
              <a:srgbClr val="F37216"/>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113246" y="3428206"/>
            <a:ext cx="6858000" cy="1588"/>
          </a:xfrm>
          <a:prstGeom prst="line">
            <a:avLst/>
          </a:prstGeom>
          <a:ln w="57150">
            <a:solidFill>
              <a:srgbClr val="99D51E"/>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857251"/>
          </a:xfrm>
        </p:spPr>
        <p:txBody>
          <a:bodyPr/>
          <a:lstStyle/>
          <a:p>
            <a:r>
              <a:rPr lang="en-US" dirty="0" smtClean="0"/>
              <a:t>Design Patterns (DP)</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By P. S. Suryateja</a:t>
            </a:r>
          </a:p>
          <a:p>
            <a:r>
              <a:rPr lang="en-US" dirty="0" smtClean="0"/>
              <a:t>Asst. Professor</a:t>
            </a:r>
          </a:p>
          <a:p>
            <a:r>
              <a:rPr lang="en-US" dirty="0" smtClean="0"/>
              <a:t>CSE Dept</a:t>
            </a:r>
          </a:p>
          <a:p>
            <a:r>
              <a:rPr lang="en-US" dirty="0" smtClean="0"/>
              <a:t>Vishnu Institute of Technology</a:t>
            </a:r>
          </a:p>
        </p:txBody>
      </p:sp>
      <p:pic>
        <p:nvPicPr>
          <p:cNvPr id="7170" name="Picture 2" descr="http://www.touilleur-express.fr/wp-content/uploads/2012/01/erich_gamma.jpg"/>
          <p:cNvPicPr>
            <a:picLocks noChangeAspect="1" noChangeArrowheads="1"/>
          </p:cNvPicPr>
          <p:nvPr/>
        </p:nvPicPr>
        <p:blipFill>
          <a:blip r:embed="rId3"/>
          <a:srcRect/>
          <a:stretch>
            <a:fillRect/>
          </a:stretch>
        </p:blipFill>
        <p:spPr bwMode="auto">
          <a:xfrm>
            <a:off x="365234" y="1"/>
            <a:ext cx="1295400" cy="1768988"/>
          </a:xfrm>
          <a:prstGeom prst="rect">
            <a:avLst/>
          </a:prstGeom>
          <a:noFill/>
        </p:spPr>
      </p:pic>
      <p:sp>
        <p:nvSpPr>
          <p:cNvPr id="6" name="TextBox 5"/>
          <p:cNvSpPr txBox="1"/>
          <p:nvPr/>
        </p:nvSpPr>
        <p:spPr>
          <a:xfrm>
            <a:off x="315645" y="1715869"/>
            <a:ext cx="979755" cy="646331"/>
          </a:xfrm>
          <a:prstGeom prst="rect">
            <a:avLst/>
          </a:prstGeom>
          <a:noFill/>
        </p:spPr>
        <p:txBody>
          <a:bodyPr wrap="none" rtlCol="0">
            <a:spAutoFit/>
          </a:bodyPr>
          <a:lstStyle/>
          <a:p>
            <a:r>
              <a:rPr lang="en-US" b="1" dirty="0" smtClean="0">
                <a:solidFill>
                  <a:srgbClr val="7030A0"/>
                </a:solidFill>
              </a:rPr>
              <a:t>Erich</a:t>
            </a:r>
          </a:p>
          <a:p>
            <a:r>
              <a:rPr lang="en-US" b="1" dirty="0" smtClean="0">
                <a:solidFill>
                  <a:srgbClr val="7030A0"/>
                </a:solidFill>
              </a:rPr>
              <a:t>Gamma</a:t>
            </a:r>
            <a:endParaRPr lang="en-US" b="1" dirty="0">
              <a:solidFill>
                <a:srgbClr val="7030A0"/>
              </a:solidFill>
            </a:endParaRPr>
          </a:p>
        </p:txBody>
      </p:sp>
      <p:pic>
        <p:nvPicPr>
          <p:cNvPr id="7172" name="Picture 4" descr="http://media.eurekalert.org/multimedia_prod/pub/web/32762_web.jpg"/>
          <p:cNvPicPr>
            <a:picLocks noChangeAspect="1" noChangeArrowheads="1"/>
          </p:cNvPicPr>
          <p:nvPr/>
        </p:nvPicPr>
        <p:blipFill>
          <a:blip r:embed="rId4"/>
          <a:srcRect/>
          <a:stretch>
            <a:fillRect/>
          </a:stretch>
        </p:blipFill>
        <p:spPr bwMode="auto">
          <a:xfrm>
            <a:off x="1676400" y="1"/>
            <a:ext cx="1114885" cy="1765737"/>
          </a:xfrm>
          <a:prstGeom prst="rect">
            <a:avLst/>
          </a:prstGeom>
          <a:noFill/>
        </p:spPr>
      </p:pic>
      <p:sp>
        <p:nvSpPr>
          <p:cNvPr id="8" name="TextBox 7"/>
          <p:cNvSpPr txBox="1"/>
          <p:nvPr/>
        </p:nvSpPr>
        <p:spPr>
          <a:xfrm>
            <a:off x="1676400" y="1692166"/>
            <a:ext cx="992579" cy="646331"/>
          </a:xfrm>
          <a:prstGeom prst="rect">
            <a:avLst/>
          </a:prstGeom>
          <a:noFill/>
        </p:spPr>
        <p:txBody>
          <a:bodyPr wrap="none" rtlCol="0">
            <a:spAutoFit/>
          </a:bodyPr>
          <a:lstStyle/>
          <a:p>
            <a:r>
              <a:rPr lang="en-US" b="1" dirty="0" smtClean="0">
                <a:solidFill>
                  <a:srgbClr val="7030A0"/>
                </a:solidFill>
              </a:rPr>
              <a:t>Richard</a:t>
            </a:r>
          </a:p>
          <a:p>
            <a:r>
              <a:rPr lang="en-US" b="1" dirty="0" smtClean="0">
                <a:solidFill>
                  <a:srgbClr val="7030A0"/>
                </a:solidFill>
              </a:rPr>
              <a:t>Helm</a:t>
            </a:r>
            <a:endParaRPr lang="en-US" b="1" dirty="0">
              <a:solidFill>
                <a:srgbClr val="7030A0"/>
              </a:solidFill>
            </a:endParaRPr>
          </a:p>
        </p:txBody>
      </p:sp>
      <p:pic>
        <p:nvPicPr>
          <p:cNvPr id="7174" name="Picture 6" descr="http://wiki3.cosc.canterbury.ac.nz/images/c/cb/RalphJohnson.jpg"/>
          <p:cNvPicPr>
            <a:picLocks noChangeAspect="1" noChangeArrowheads="1"/>
          </p:cNvPicPr>
          <p:nvPr/>
        </p:nvPicPr>
        <p:blipFill>
          <a:blip r:embed="rId5"/>
          <a:srcRect/>
          <a:stretch>
            <a:fillRect/>
          </a:stretch>
        </p:blipFill>
        <p:spPr bwMode="auto">
          <a:xfrm>
            <a:off x="2803634" y="1"/>
            <a:ext cx="1219200" cy="1765738"/>
          </a:xfrm>
          <a:prstGeom prst="rect">
            <a:avLst/>
          </a:prstGeom>
          <a:noFill/>
        </p:spPr>
      </p:pic>
      <p:sp>
        <p:nvSpPr>
          <p:cNvPr id="12" name="TextBox 11"/>
          <p:cNvSpPr txBox="1"/>
          <p:nvPr/>
        </p:nvSpPr>
        <p:spPr>
          <a:xfrm>
            <a:off x="2819400" y="1692166"/>
            <a:ext cx="1005403" cy="646331"/>
          </a:xfrm>
          <a:prstGeom prst="rect">
            <a:avLst/>
          </a:prstGeom>
          <a:noFill/>
        </p:spPr>
        <p:txBody>
          <a:bodyPr wrap="none" rtlCol="0">
            <a:spAutoFit/>
          </a:bodyPr>
          <a:lstStyle/>
          <a:p>
            <a:r>
              <a:rPr lang="en-US" b="1" dirty="0" smtClean="0">
                <a:solidFill>
                  <a:srgbClr val="7030A0"/>
                </a:solidFill>
              </a:rPr>
              <a:t>Ralph</a:t>
            </a:r>
          </a:p>
          <a:p>
            <a:r>
              <a:rPr lang="en-US" b="1" dirty="0" smtClean="0">
                <a:solidFill>
                  <a:srgbClr val="7030A0"/>
                </a:solidFill>
              </a:rPr>
              <a:t>Johnson</a:t>
            </a:r>
            <a:endParaRPr lang="en-US" b="1" dirty="0">
              <a:solidFill>
                <a:srgbClr val="7030A0"/>
              </a:solidFill>
            </a:endParaRPr>
          </a:p>
        </p:txBody>
      </p:sp>
      <p:pic>
        <p:nvPicPr>
          <p:cNvPr id="7178" name="Picture 10" descr="http://micro-workflow.com/wp-content/uploads/2007/12/jv-drums-2002.jpg"/>
          <p:cNvPicPr>
            <a:picLocks noChangeAspect="1" noChangeArrowheads="1"/>
          </p:cNvPicPr>
          <p:nvPr/>
        </p:nvPicPr>
        <p:blipFill>
          <a:blip r:embed="rId6"/>
          <a:srcRect r="32394"/>
          <a:stretch>
            <a:fillRect/>
          </a:stretch>
        </p:blipFill>
        <p:spPr bwMode="auto">
          <a:xfrm>
            <a:off x="4038600" y="1"/>
            <a:ext cx="1295400" cy="1767682"/>
          </a:xfrm>
          <a:prstGeom prst="rect">
            <a:avLst/>
          </a:prstGeom>
          <a:noFill/>
        </p:spPr>
      </p:pic>
      <p:sp>
        <p:nvSpPr>
          <p:cNvPr id="15" name="TextBox 14"/>
          <p:cNvSpPr txBox="1"/>
          <p:nvPr/>
        </p:nvSpPr>
        <p:spPr>
          <a:xfrm>
            <a:off x="4038600" y="1692166"/>
            <a:ext cx="1043876" cy="646331"/>
          </a:xfrm>
          <a:prstGeom prst="rect">
            <a:avLst/>
          </a:prstGeom>
          <a:noFill/>
        </p:spPr>
        <p:txBody>
          <a:bodyPr wrap="none" rtlCol="0">
            <a:spAutoFit/>
          </a:bodyPr>
          <a:lstStyle/>
          <a:p>
            <a:r>
              <a:rPr lang="en-US" b="1" dirty="0" smtClean="0">
                <a:solidFill>
                  <a:srgbClr val="7030A0"/>
                </a:solidFill>
              </a:rPr>
              <a:t>John</a:t>
            </a:r>
          </a:p>
          <a:p>
            <a:r>
              <a:rPr lang="en-US" b="1" dirty="0" smtClean="0">
                <a:solidFill>
                  <a:srgbClr val="7030A0"/>
                </a:solidFill>
              </a:rPr>
              <a:t>Vlissides</a:t>
            </a:r>
            <a:endParaRPr lang="en-US" b="1" dirty="0">
              <a:solidFill>
                <a:srgbClr val="7030A0"/>
              </a:solidFill>
            </a:endParaRPr>
          </a:p>
        </p:txBody>
      </p:sp>
      <p:sp>
        <p:nvSpPr>
          <p:cNvPr id="16" name="TextBox 15"/>
          <p:cNvSpPr txBox="1"/>
          <p:nvPr/>
        </p:nvSpPr>
        <p:spPr>
          <a:xfrm>
            <a:off x="5410200" y="1295400"/>
            <a:ext cx="2880917" cy="461665"/>
          </a:xfrm>
          <a:prstGeom prst="rect">
            <a:avLst/>
          </a:prstGeom>
          <a:noFill/>
        </p:spPr>
        <p:txBody>
          <a:bodyPr wrap="none" rtlCol="0">
            <a:spAutoFit/>
          </a:bodyPr>
          <a:lstStyle/>
          <a:p>
            <a:r>
              <a:rPr lang="en-US" sz="2400" b="1" i="1" dirty="0" smtClean="0">
                <a:solidFill>
                  <a:srgbClr val="7030A0"/>
                </a:solidFill>
              </a:rPr>
              <a:t>Gang of Four (GOF)</a:t>
            </a:r>
            <a:endParaRPr lang="en-US" sz="2400" b="1" i="1"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design patterns</a:t>
            </a:r>
            <a:endParaRPr lang="en-US" dirty="0"/>
          </a:p>
        </p:txBody>
      </p:sp>
      <p:sp>
        <p:nvSpPr>
          <p:cNvPr id="3" name="Content Placeholder 2"/>
          <p:cNvSpPr>
            <a:spLocks noGrp="1"/>
          </p:cNvSpPr>
          <p:nvPr>
            <p:ph idx="1"/>
          </p:nvPr>
        </p:nvSpPr>
        <p:spPr>
          <a:xfrm>
            <a:off x="609600" y="1600201"/>
            <a:ext cx="8077200" cy="3124199"/>
          </a:xfrm>
        </p:spPr>
        <p:txBody>
          <a:bodyPr>
            <a:normAutofit fontScale="70000" lnSpcReduction="20000"/>
          </a:bodyPr>
          <a:lstStyle/>
          <a:p>
            <a:r>
              <a:rPr lang="en-US" dirty="0" smtClean="0"/>
              <a:t>Make it easier to reuse successful designs and architectures.</a:t>
            </a:r>
          </a:p>
          <a:p>
            <a:endParaRPr lang="en-US" dirty="0" smtClean="0"/>
          </a:p>
          <a:p>
            <a:r>
              <a:rPr lang="en-US" dirty="0" smtClean="0"/>
              <a:t>Make it easy for the new developers to design software.</a:t>
            </a:r>
          </a:p>
          <a:p>
            <a:endParaRPr lang="en-US" dirty="0" smtClean="0"/>
          </a:p>
          <a:p>
            <a:r>
              <a:rPr lang="en-US" dirty="0" smtClean="0"/>
              <a:t>Allows to choose different design alternatives to make the software reusable.</a:t>
            </a:r>
          </a:p>
          <a:p>
            <a:endParaRPr lang="en-US" dirty="0" smtClean="0"/>
          </a:p>
          <a:p>
            <a:r>
              <a:rPr lang="en-US" dirty="0" smtClean="0"/>
              <a:t>Helps in documenting and maintaining the software.</a:t>
            </a:r>
            <a:endParaRPr lang="en-US" dirty="0"/>
          </a:p>
        </p:txBody>
      </p:sp>
      <p:sp>
        <p:nvSpPr>
          <p:cNvPr id="4" name="TextBox 3"/>
          <p:cNvSpPr txBox="1"/>
          <p:nvPr/>
        </p:nvSpPr>
        <p:spPr>
          <a:xfrm>
            <a:off x="1295400" y="4953000"/>
            <a:ext cx="6747809" cy="707886"/>
          </a:xfrm>
          <a:prstGeom prst="rect">
            <a:avLst/>
          </a:prstGeom>
          <a:noFill/>
          <a:ln w="25400">
            <a:solidFill>
              <a:schemeClr val="tx1"/>
            </a:solidFill>
            <a:prstDash val="dash"/>
          </a:ln>
        </p:spPr>
        <p:txBody>
          <a:bodyPr wrap="none" rtlCol="0">
            <a:spAutoFit/>
          </a:bodyPr>
          <a:lstStyle/>
          <a:p>
            <a:pPr algn="ctr"/>
            <a:r>
              <a:rPr lang="en-US" sz="4000" b="1" i="1" dirty="0" smtClean="0">
                <a:solidFill>
                  <a:srgbClr val="7030A0"/>
                </a:solidFill>
              </a:rPr>
              <a:t>To get a design “right”, faster.</a:t>
            </a:r>
            <a:endParaRPr lang="en-US" sz="4000" b="1" i="1" dirty="0">
              <a:solidFill>
                <a:srgbClr val="7030A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Builder Pattern (cont…)</a:t>
            </a:r>
            <a:endParaRPr lang="en-US" dirty="0"/>
          </a:p>
        </p:txBody>
      </p:sp>
      <p:sp>
        <p:nvSpPr>
          <p:cNvPr id="3" name="Content Placeholder 2"/>
          <p:cNvSpPr>
            <a:spLocks noGrp="1"/>
          </p:cNvSpPr>
          <p:nvPr>
            <p:ph idx="1"/>
          </p:nvPr>
        </p:nvSpPr>
        <p:spPr>
          <a:xfrm>
            <a:off x="609600" y="1981200"/>
            <a:ext cx="8077200" cy="4144964"/>
          </a:xfrm>
        </p:spPr>
        <p:txBody>
          <a:bodyPr>
            <a:normAutofit lnSpcReduction="10000"/>
          </a:bodyPr>
          <a:lstStyle/>
          <a:p>
            <a:pPr>
              <a:buNone/>
            </a:pPr>
            <a:r>
              <a:rPr lang="en-US" dirty="0" smtClean="0"/>
              <a:t>Use the Builder pattern when:</a:t>
            </a:r>
          </a:p>
          <a:p>
            <a:pPr lvl="0"/>
            <a:r>
              <a:rPr lang="en-US" dirty="0" smtClean="0"/>
              <a:t> The algorithm for creating a complex object should be independent of the parts that make up the object and how they are assembled.</a:t>
            </a:r>
          </a:p>
          <a:p>
            <a:pPr lvl="0"/>
            <a:endParaRPr lang="en-US" dirty="0" smtClean="0"/>
          </a:p>
          <a:p>
            <a:pPr lvl="0"/>
            <a:r>
              <a:rPr lang="en-US" dirty="0" smtClean="0"/>
              <a:t> The construction process must allow different representations for the object that is constructed.</a:t>
            </a:r>
          </a:p>
        </p:txBody>
      </p:sp>
      <p:sp>
        <p:nvSpPr>
          <p:cNvPr id="4" name="TextBox 3"/>
          <p:cNvSpPr txBox="1"/>
          <p:nvPr/>
        </p:nvSpPr>
        <p:spPr>
          <a:xfrm>
            <a:off x="670941" y="1295400"/>
            <a:ext cx="1996059" cy="461665"/>
          </a:xfrm>
          <a:prstGeom prst="rect">
            <a:avLst/>
          </a:prstGeom>
          <a:noFill/>
        </p:spPr>
        <p:txBody>
          <a:bodyPr wrap="none" rtlCol="0">
            <a:spAutoFit/>
          </a:bodyPr>
          <a:lstStyle/>
          <a:p>
            <a:r>
              <a:rPr lang="en-US" sz="2400" b="1" dirty="0" smtClean="0"/>
              <a:t>Applicability:</a:t>
            </a:r>
            <a:endParaRPr lang="en-US" sz="2400" b="1"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Builder Pattern (cont…)</a:t>
            </a:r>
            <a:endParaRPr lang="en-US" dirty="0"/>
          </a:p>
        </p:txBody>
      </p:sp>
      <p:sp>
        <p:nvSpPr>
          <p:cNvPr id="3" name="Content Placeholder 2"/>
          <p:cNvSpPr>
            <a:spLocks noGrp="1"/>
          </p:cNvSpPr>
          <p:nvPr>
            <p:ph idx="1"/>
          </p:nvPr>
        </p:nvSpPr>
        <p:spPr>
          <a:xfrm>
            <a:off x="609600" y="1981200"/>
            <a:ext cx="8077200" cy="4144964"/>
          </a:xfrm>
        </p:spPr>
        <p:txBody>
          <a:bodyPr>
            <a:normAutofit fontScale="77500" lnSpcReduction="20000"/>
          </a:bodyPr>
          <a:lstStyle/>
          <a:p>
            <a:r>
              <a:rPr lang="en-US" i="1" dirty="0" smtClean="0"/>
              <a:t>Builder:</a:t>
            </a:r>
            <a:r>
              <a:rPr lang="en-US" dirty="0" smtClean="0"/>
              <a:t> Provides an abstract interface for creating parts of a Product object.</a:t>
            </a:r>
          </a:p>
          <a:p>
            <a:endParaRPr lang="en-US" dirty="0" smtClean="0"/>
          </a:p>
          <a:p>
            <a:r>
              <a:rPr lang="en-US" i="1" dirty="0" err="1" smtClean="0"/>
              <a:t>ConcreteBuilder</a:t>
            </a:r>
            <a:r>
              <a:rPr lang="en-US" i="1" dirty="0" smtClean="0"/>
              <a:t>:</a:t>
            </a:r>
            <a:r>
              <a:rPr lang="en-US" dirty="0" smtClean="0"/>
              <a:t> Constructs and assembles the parts of the Product by implementing the Builder interface.</a:t>
            </a:r>
          </a:p>
          <a:p>
            <a:endParaRPr lang="en-US" dirty="0" smtClean="0"/>
          </a:p>
          <a:p>
            <a:r>
              <a:rPr lang="en-US" i="1" dirty="0" smtClean="0"/>
              <a:t>Director: </a:t>
            </a:r>
            <a:r>
              <a:rPr lang="en-US" dirty="0" smtClean="0"/>
              <a:t>Constructs an object using the Builder interface.</a:t>
            </a:r>
          </a:p>
          <a:p>
            <a:endParaRPr lang="en-US" dirty="0" smtClean="0"/>
          </a:p>
          <a:p>
            <a:r>
              <a:rPr lang="en-US" i="1" dirty="0" smtClean="0"/>
              <a:t>Product: </a:t>
            </a:r>
            <a:r>
              <a:rPr lang="en-US" dirty="0" smtClean="0"/>
              <a:t>Represents the complex object under construction. </a:t>
            </a:r>
          </a:p>
        </p:txBody>
      </p:sp>
      <p:sp>
        <p:nvSpPr>
          <p:cNvPr id="4" name="TextBox 3"/>
          <p:cNvSpPr txBox="1"/>
          <p:nvPr/>
        </p:nvSpPr>
        <p:spPr>
          <a:xfrm>
            <a:off x="670941" y="1295400"/>
            <a:ext cx="1893467" cy="461665"/>
          </a:xfrm>
          <a:prstGeom prst="rect">
            <a:avLst/>
          </a:prstGeom>
          <a:noFill/>
        </p:spPr>
        <p:txBody>
          <a:bodyPr wrap="none" rtlCol="0">
            <a:spAutoFit/>
          </a:bodyPr>
          <a:lstStyle/>
          <a:p>
            <a:r>
              <a:rPr lang="en-US" sz="2400" b="1" dirty="0" smtClean="0"/>
              <a:t>Participants:</a:t>
            </a:r>
            <a:endParaRPr lang="en-US" sz="2400" b="1"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Builder Pattern (cont…)</a:t>
            </a:r>
            <a:endParaRPr lang="en-US" dirty="0"/>
          </a:p>
        </p:txBody>
      </p:sp>
      <p:sp>
        <p:nvSpPr>
          <p:cNvPr id="3" name="Content Placeholder 2"/>
          <p:cNvSpPr>
            <a:spLocks noGrp="1"/>
          </p:cNvSpPr>
          <p:nvPr>
            <p:ph idx="1"/>
          </p:nvPr>
        </p:nvSpPr>
        <p:spPr>
          <a:xfrm>
            <a:off x="609600" y="2133600"/>
            <a:ext cx="8077200" cy="3992564"/>
          </a:xfrm>
        </p:spPr>
        <p:txBody>
          <a:bodyPr/>
          <a:lstStyle/>
          <a:p>
            <a:pPr>
              <a:buNone/>
            </a:pPr>
            <a:r>
              <a:rPr lang="en-US" dirty="0" smtClean="0"/>
              <a:t>The benefits and pitfalls of Builder pattern are:</a:t>
            </a:r>
          </a:p>
          <a:p>
            <a:pPr lvl="0"/>
            <a:r>
              <a:rPr lang="en-US" dirty="0" smtClean="0"/>
              <a:t> It let’s you vary the product’s internal representation.</a:t>
            </a:r>
          </a:p>
          <a:p>
            <a:pPr lvl="0"/>
            <a:r>
              <a:rPr lang="en-US" dirty="0" smtClean="0"/>
              <a:t> It isolates code for construction and representation.</a:t>
            </a:r>
          </a:p>
          <a:p>
            <a:pPr lvl="0"/>
            <a:r>
              <a:rPr lang="en-US" dirty="0" smtClean="0"/>
              <a:t> It gives you finer control over the construction process.</a:t>
            </a:r>
          </a:p>
          <a:p>
            <a:pPr>
              <a:buNone/>
            </a:pPr>
            <a:endParaRPr lang="en-US" dirty="0"/>
          </a:p>
        </p:txBody>
      </p:sp>
      <p:sp>
        <p:nvSpPr>
          <p:cNvPr id="5" name="TextBox 4"/>
          <p:cNvSpPr txBox="1"/>
          <p:nvPr/>
        </p:nvSpPr>
        <p:spPr>
          <a:xfrm>
            <a:off x="670941" y="1443335"/>
            <a:ext cx="2135521" cy="461665"/>
          </a:xfrm>
          <a:prstGeom prst="rect">
            <a:avLst/>
          </a:prstGeom>
          <a:noFill/>
        </p:spPr>
        <p:txBody>
          <a:bodyPr wrap="none" rtlCol="0">
            <a:spAutoFit/>
          </a:bodyPr>
          <a:lstStyle/>
          <a:p>
            <a:r>
              <a:rPr lang="en-US" sz="2400" b="1" dirty="0" smtClean="0"/>
              <a:t>Consequences:</a:t>
            </a:r>
            <a:endParaRPr lang="en-US" sz="2400" b="1"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Builder Pattern (cont…)</a:t>
            </a:r>
            <a:endParaRPr lang="en-US" dirty="0"/>
          </a:p>
        </p:txBody>
      </p:sp>
      <p:sp>
        <p:nvSpPr>
          <p:cNvPr id="4" name="TextBox 3"/>
          <p:cNvSpPr txBox="1"/>
          <p:nvPr/>
        </p:nvSpPr>
        <p:spPr>
          <a:xfrm>
            <a:off x="762000" y="1981200"/>
            <a:ext cx="4717958" cy="3970318"/>
          </a:xfrm>
          <a:prstGeom prst="rect">
            <a:avLst/>
          </a:prstGeom>
          <a:noFill/>
        </p:spPr>
        <p:txBody>
          <a:bodyPr wrap="none" rtlCol="0">
            <a:spAutoFit/>
          </a:bodyPr>
          <a:lstStyle/>
          <a:p>
            <a:r>
              <a:rPr lang="en-US" dirty="0" smtClean="0"/>
              <a:t>//Abstract Builder</a:t>
            </a:r>
          </a:p>
          <a:p>
            <a:r>
              <a:rPr lang="en-US" dirty="0" smtClean="0"/>
              <a:t>class abstract class </a:t>
            </a:r>
            <a:r>
              <a:rPr lang="en-US" dirty="0" err="1" smtClean="0"/>
              <a:t>TextConverter</a:t>
            </a:r>
            <a:r>
              <a:rPr lang="en-US" dirty="0" smtClean="0"/>
              <a:t> </a:t>
            </a:r>
          </a:p>
          <a:p>
            <a:r>
              <a:rPr lang="en-US" dirty="0" smtClean="0"/>
              <a:t>{</a:t>
            </a:r>
          </a:p>
          <a:p>
            <a:r>
              <a:rPr lang="en-US" dirty="0" smtClean="0"/>
              <a:t>	abstract void </a:t>
            </a:r>
            <a:r>
              <a:rPr lang="en-US" dirty="0" err="1" smtClean="0"/>
              <a:t>convertCharacter</a:t>
            </a:r>
            <a:r>
              <a:rPr lang="en-US" dirty="0" smtClean="0"/>
              <a:t>(char c);</a:t>
            </a:r>
          </a:p>
          <a:p>
            <a:r>
              <a:rPr lang="en-US" dirty="0" smtClean="0"/>
              <a:t>	abstract void </a:t>
            </a:r>
            <a:r>
              <a:rPr lang="en-US" dirty="0" err="1" smtClean="0"/>
              <a:t>convertParagraph</a:t>
            </a:r>
            <a:r>
              <a:rPr lang="en-US" dirty="0" smtClean="0"/>
              <a:t>();</a:t>
            </a:r>
          </a:p>
          <a:p>
            <a:r>
              <a:rPr lang="en-US" dirty="0" smtClean="0"/>
              <a:t>}</a:t>
            </a:r>
          </a:p>
          <a:p>
            <a:r>
              <a:rPr lang="en-US" dirty="0" smtClean="0"/>
              <a:t> </a:t>
            </a:r>
          </a:p>
          <a:p>
            <a:r>
              <a:rPr lang="en-US" dirty="0" smtClean="0"/>
              <a:t>// Product</a:t>
            </a:r>
          </a:p>
          <a:p>
            <a:r>
              <a:rPr lang="en-US" dirty="0" smtClean="0"/>
              <a:t>class </a:t>
            </a:r>
            <a:r>
              <a:rPr lang="en-US" dirty="0" err="1" smtClean="0"/>
              <a:t>ASCIIText</a:t>
            </a:r>
            <a:r>
              <a:rPr lang="en-US" dirty="0" smtClean="0"/>
              <a:t> </a:t>
            </a:r>
          </a:p>
          <a:p>
            <a:r>
              <a:rPr lang="en-US" dirty="0" smtClean="0"/>
              <a:t>{</a:t>
            </a:r>
          </a:p>
          <a:p>
            <a:r>
              <a:rPr lang="en-US" dirty="0" smtClean="0"/>
              <a:t>	public void append(char c)</a:t>
            </a:r>
          </a:p>
          <a:p>
            <a:r>
              <a:rPr lang="en-US" dirty="0" smtClean="0"/>
              <a:t>	{ //Implement the code here }</a:t>
            </a:r>
          </a:p>
          <a:p>
            <a:r>
              <a:rPr lang="en-US" dirty="0" smtClean="0"/>
              <a:t>}</a:t>
            </a:r>
          </a:p>
          <a:p>
            <a:endParaRPr lang="en-US" dirty="0"/>
          </a:p>
        </p:txBody>
      </p:sp>
      <p:sp>
        <p:nvSpPr>
          <p:cNvPr id="5" name="TextBox 4"/>
          <p:cNvSpPr txBox="1"/>
          <p:nvPr/>
        </p:nvSpPr>
        <p:spPr>
          <a:xfrm>
            <a:off x="810002" y="1443335"/>
            <a:ext cx="2390398" cy="461665"/>
          </a:xfrm>
          <a:prstGeom prst="rect">
            <a:avLst/>
          </a:prstGeom>
          <a:noFill/>
        </p:spPr>
        <p:txBody>
          <a:bodyPr wrap="none" rtlCol="0">
            <a:spAutoFit/>
          </a:bodyPr>
          <a:lstStyle/>
          <a:p>
            <a:r>
              <a:rPr lang="en-US" sz="2400" b="1" dirty="0" smtClean="0"/>
              <a:t>Implementation:</a:t>
            </a:r>
            <a:endParaRPr lang="en-US" sz="2400" b="1"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Builder Pattern (cont…)</a:t>
            </a:r>
            <a:endParaRPr lang="en-US" dirty="0"/>
          </a:p>
        </p:txBody>
      </p:sp>
      <p:sp>
        <p:nvSpPr>
          <p:cNvPr id="4" name="TextBox 3"/>
          <p:cNvSpPr txBox="1"/>
          <p:nvPr/>
        </p:nvSpPr>
        <p:spPr>
          <a:xfrm>
            <a:off x="762000" y="1524000"/>
            <a:ext cx="8077200" cy="5078313"/>
          </a:xfrm>
          <a:prstGeom prst="rect">
            <a:avLst/>
          </a:prstGeom>
          <a:noFill/>
        </p:spPr>
        <p:txBody>
          <a:bodyPr wrap="square" rtlCol="0">
            <a:spAutoFit/>
          </a:bodyPr>
          <a:lstStyle/>
          <a:p>
            <a:r>
              <a:rPr lang="en-US" dirty="0" smtClean="0"/>
              <a:t>//Concrete Builder</a:t>
            </a:r>
          </a:p>
          <a:p>
            <a:r>
              <a:rPr lang="en-US" dirty="0" smtClean="0"/>
              <a:t>class </a:t>
            </a:r>
            <a:r>
              <a:rPr lang="en-US" dirty="0" err="1" smtClean="0"/>
              <a:t>ASCIIConverter</a:t>
            </a:r>
            <a:r>
              <a:rPr lang="en-US" dirty="0" smtClean="0"/>
              <a:t> extends </a:t>
            </a:r>
            <a:r>
              <a:rPr lang="en-US" dirty="0" err="1" smtClean="0"/>
              <a:t>TextConverter</a:t>
            </a:r>
            <a:r>
              <a:rPr lang="en-US" dirty="0" smtClean="0"/>
              <a:t> </a:t>
            </a:r>
          </a:p>
          <a:p>
            <a:r>
              <a:rPr lang="en-US" dirty="0" smtClean="0"/>
              <a:t>{</a:t>
            </a:r>
          </a:p>
          <a:p>
            <a:r>
              <a:rPr lang="en-US" dirty="0" smtClean="0"/>
              <a:t>	</a:t>
            </a:r>
            <a:r>
              <a:rPr lang="en-US" dirty="0" err="1" smtClean="0"/>
              <a:t>ASCIIText</a:t>
            </a:r>
            <a:r>
              <a:rPr lang="en-US" dirty="0" smtClean="0"/>
              <a:t> </a:t>
            </a:r>
            <a:r>
              <a:rPr lang="en-US" dirty="0" err="1" smtClean="0"/>
              <a:t>asciiTextObj</a:t>
            </a:r>
            <a:r>
              <a:rPr lang="en-US" dirty="0" smtClean="0"/>
              <a:t>;    //resulting product</a:t>
            </a:r>
          </a:p>
          <a:p>
            <a:r>
              <a:rPr lang="en-US" dirty="0" smtClean="0"/>
              <a:t>	/*converts a character to target representation and appends to the resulting     	object*/</a:t>
            </a:r>
          </a:p>
          <a:p>
            <a:r>
              <a:rPr lang="en-US" dirty="0" smtClean="0"/>
              <a:t>	void </a:t>
            </a:r>
            <a:r>
              <a:rPr lang="en-US" dirty="0" err="1" smtClean="0"/>
              <a:t>convertCharacter</a:t>
            </a:r>
            <a:r>
              <a:rPr lang="en-US" dirty="0" smtClean="0"/>
              <a:t>(char c)</a:t>
            </a:r>
          </a:p>
          <a:p>
            <a:r>
              <a:rPr lang="en-US" dirty="0" smtClean="0"/>
              <a:t>	{</a:t>
            </a:r>
          </a:p>
          <a:p>
            <a:r>
              <a:rPr lang="en-US" dirty="0" smtClean="0"/>
              <a:t>		char </a:t>
            </a:r>
            <a:r>
              <a:rPr lang="en-US" dirty="0" err="1" smtClean="0"/>
              <a:t>asciiChar</a:t>
            </a:r>
            <a:r>
              <a:rPr lang="en-US" dirty="0" smtClean="0"/>
              <a:t> = new Character(c).</a:t>
            </a:r>
            <a:r>
              <a:rPr lang="en-US" dirty="0" err="1" smtClean="0"/>
              <a:t>charValue</a:t>
            </a:r>
            <a:r>
              <a:rPr lang="en-US" dirty="0" smtClean="0"/>
              <a:t>();</a:t>
            </a:r>
          </a:p>
          <a:p>
            <a:r>
              <a:rPr lang="en-US" dirty="0" smtClean="0"/>
              <a:t>		//gets the </a:t>
            </a:r>
            <a:r>
              <a:rPr lang="en-US" dirty="0" err="1" smtClean="0"/>
              <a:t>ascii</a:t>
            </a:r>
            <a:r>
              <a:rPr lang="en-US" dirty="0" smtClean="0"/>
              <a:t> character</a:t>
            </a:r>
          </a:p>
          <a:p>
            <a:r>
              <a:rPr lang="en-US" dirty="0" smtClean="0"/>
              <a:t>		</a:t>
            </a:r>
            <a:r>
              <a:rPr lang="en-US" dirty="0" err="1" smtClean="0"/>
              <a:t>asciiTextObj.append</a:t>
            </a:r>
            <a:r>
              <a:rPr lang="en-US" dirty="0" smtClean="0"/>
              <a:t>(</a:t>
            </a:r>
            <a:r>
              <a:rPr lang="en-US" dirty="0" err="1" smtClean="0"/>
              <a:t>asciiChar</a:t>
            </a:r>
            <a:r>
              <a:rPr lang="en-US" dirty="0" smtClean="0"/>
              <a:t>);</a:t>
            </a:r>
          </a:p>
          <a:p>
            <a:r>
              <a:rPr lang="en-US" dirty="0" smtClean="0"/>
              <a:t>	}</a:t>
            </a:r>
          </a:p>
          <a:p>
            <a:r>
              <a:rPr lang="en-US" dirty="0" smtClean="0"/>
              <a:t>	void </a:t>
            </a:r>
            <a:r>
              <a:rPr lang="en-US" dirty="0" err="1" smtClean="0"/>
              <a:t>convertParagraph</a:t>
            </a:r>
            <a:r>
              <a:rPr lang="en-US" dirty="0" smtClean="0"/>
              <a:t>() {}</a:t>
            </a:r>
          </a:p>
          <a:p>
            <a:r>
              <a:rPr lang="en-US" dirty="0" smtClean="0"/>
              <a:t>	</a:t>
            </a:r>
            <a:r>
              <a:rPr lang="en-US" dirty="0" err="1" smtClean="0"/>
              <a:t>ASCIIText</a:t>
            </a:r>
            <a:r>
              <a:rPr lang="en-US" dirty="0" smtClean="0"/>
              <a:t> </a:t>
            </a:r>
            <a:r>
              <a:rPr lang="en-US" dirty="0" err="1" smtClean="0"/>
              <a:t>getResult</a:t>
            </a:r>
            <a:r>
              <a:rPr lang="en-US" dirty="0" smtClean="0"/>
              <a:t>()</a:t>
            </a:r>
          </a:p>
          <a:p>
            <a:r>
              <a:rPr lang="en-US" dirty="0" smtClean="0"/>
              <a:t>	{</a:t>
            </a:r>
          </a:p>
          <a:p>
            <a:r>
              <a:rPr lang="en-US" dirty="0" smtClean="0"/>
              <a:t>		return </a:t>
            </a:r>
            <a:r>
              <a:rPr lang="en-US" dirty="0" err="1" smtClean="0"/>
              <a:t>asciiTextObj</a:t>
            </a:r>
            <a:r>
              <a:rPr lang="en-US" dirty="0" smtClean="0"/>
              <a:t>;</a:t>
            </a:r>
          </a:p>
          <a:p>
            <a:r>
              <a:rPr lang="en-US" dirty="0" smtClean="0"/>
              <a:t>	}</a:t>
            </a:r>
          </a:p>
          <a:p>
            <a:r>
              <a:rPr lang="en-US" dirty="0" smtClean="0"/>
              <a:t>}</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Builder Pattern (cont…)</a:t>
            </a:r>
            <a:endParaRPr lang="en-US" dirty="0"/>
          </a:p>
        </p:txBody>
      </p:sp>
      <p:sp>
        <p:nvSpPr>
          <p:cNvPr id="4" name="TextBox 3"/>
          <p:cNvSpPr txBox="1"/>
          <p:nvPr/>
        </p:nvSpPr>
        <p:spPr>
          <a:xfrm>
            <a:off x="762000" y="1600200"/>
            <a:ext cx="4025461" cy="3139321"/>
          </a:xfrm>
          <a:prstGeom prst="rect">
            <a:avLst/>
          </a:prstGeom>
          <a:noFill/>
        </p:spPr>
        <p:txBody>
          <a:bodyPr wrap="none" rtlCol="0">
            <a:spAutoFit/>
          </a:bodyPr>
          <a:lstStyle/>
          <a:p>
            <a:r>
              <a:rPr lang="en-US" dirty="0" smtClean="0"/>
              <a:t>//This class abstracts the document object</a:t>
            </a:r>
          </a:p>
          <a:p>
            <a:r>
              <a:rPr lang="en-US" dirty="0" smtClean="0"/>
              <a:t>class Document</a:t>
            </a:r>
          </a:p>
          <a:p>
            <a:r>
              <a:rPr lang="en-US" dirty="0" smtClean="0"/>
              <a:t>{</a:t>
            </a:r>
          </a:p>
          <a:p>
            <a:r>
              <a:rPr lang="en-US" dirty="0" smtClean="0"/>
              <a:t>	static int value;</a:t>
            </a:r>
          </a:p>
          <a:p>
            <a:r>
              <a:rPr lang="en-US" dirty="0" smtClean="0"/>
              <a:t>	char token;</a:t>
            </a:r>
          </a:p>
          <a:p>
            <a:r>
              <a:rPr lang="en-US" dirty="0" smtClean="0"/>
              <a:t>	public char </a:t>
            </a:r>
            <a:r>
              <a:rPr lang="en-US" dirty="0" err="1" smtClean="0"/>
              <a:t>getNextToken</a:t>
            </a:r>
            <a:r>
              <a:rPr lang="en-US" dirty="0" smtClean="0"/>
              <a:t>()</a:t>
            </a:r>
          </a:p>
          <a:p>
            <a:r>
              <a:rPr lang="en-US" dirty="0" smtClean="0"/>
              <a:t>	{</a:t>
            </a:r>
          </a:p>
          <a:p>
            <a:r>
              <a:rPr lang="en-US" dirty="0" smtClean="0"/>
              <a:t>		//Get the next token</a:t>
            </a:r>
          </a:p>
          <a:p>
            <a:r>
              <a:rPr lang="en-US" dirty="0" smtClean="0"/>
              <a:t>		return token;</a:t>
            </a:r>
          </a:p>
          <a:p>
            <a:r>
              <a:rPr lang="en-US" dirty="0" smtClean="0"/>
              <a:t>	}</a:t>
            </a:r>
          </a:p>
          <a:p>
            <a:r>
              <a:rPr lang="en-US" dirty="0" smtClean="0"/>
              <a: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Builder Pattern (cont…)</a:t>
            </a:r>
            <a:endParaRPr lang="en-US" dirty="0"/>
          </a:p>
        </p:txBody>
      </p:sp>
      <p:sp>
        <p:nvSpPr>
          <p:cNvPr id="4" name="TextBox 3"/>
          <p:cNvSpPr txBox="1"/>
          <p:nvPr/>
        </p:nvSpPr>
        <p:spPr>
          <a:xfrm>
            <a:off x="762000" y="1447800"/>
            <a:ext cx="6623929" cy="3693319"/>
          </a:xfrm>
          <a:prstGeom prst="rect">
            <a:avLst/>
          </a:prstGeom>
          <a:noFill/>
        </p:spPr>
        <p:txBody>
          <a:bodyPr wrap="none" rtlCol="0">
            <a:spAutoFit/>
          </a:bodyPr>
          <a:lstStyle/>
          <a:p>
            <a:r>
              <a:rPr lang="en-US" dirty="0" smtClean="0"/>
              <a:t>//Director</a:t>
            </a:r>
          </a:p>
          <a:p>
            <a:r>
              <a:rPr lang="en-US" dirty="0" smtClean="0"/>
              <a:t>class </a:t>
            </a:r>
            <a:r>
              <a:rPr lang="en-US" dirty="0" err="1" smtClean="0"/>
              <a:t>RTFReader</a:t>
            </a:r>
            <a:r>
              <a:rPr lang="en-US" dirty="0" smtClean="0"/>
              <a:t> </a:t>
            </a:r>
          </a:p>
          <a:p>
            <a:r>
              <a:rPr lang="en-US" dirty="0" smtClean="0"/>
              <a:t>{</a:t>
            </a:r>
          </a:p>
          <a:p>
            <a:r>
              <a:rPr lang="en-US" dirty="0" smtClean="0"/>
              <a:t>	private static final char EOF='0'; //</a:t>
            </a:r>
            <a:r>
              <a:rPr lang="en-US" dirty="0" err="1" smtClean="0"/>
              <a:t>Delimitor</a:t>
            </a:r>
            <a:r>
              <a:rPr lang="en-US" dirty="0" smtClean="0"/>
              <a:t> for End of File</a:t>
            </a:r>
          </a:p>
          <a:p>
            <a:r>
              <a:rPr lang="en-US" dirty="0" smtClean="0"/>
              <a:t>	final char </a:t>
            </a:r>
            <a:r>
              <a:rPr lang="en-US" dirty="0" err="1" smtClean="0"/>
              <a:t>CHAR</a:t>
            </a:r>
            <a:r>
              <a:rPr lang="en-US" dirty="0" smtClean="0"/>
              <a:t>='c';</a:t>
            </a:r>
          </a:p>
          <a:p>
            <a:r>
              <a:rPr lang="en-US" dirty="0" smtClean="0"/>
              <a:t>	final char PARA='p';</a:t>
            </a:r>
          </a:p>
          <a:p>
            <a:r>
              <a:rPr lang="en-US" dirty="0" smtClean="0"/>
              <a:t>	char t;</a:t>
            </a:r>
          </a:p>
          <a:p>
            <a:r>
              <a:rPr lang="en-US" dirty="0" smtClean="0"/>
              <a:t>	</a:t>
            </a:r>
            <a:r>
              <a:rPr lang="en-US" dirty="0" err="1" smtClean="0"/>
              <a:t>TextConverter</a:t>
            </a:r>
            <a:r>
              <a:rPr lang="en-US" dirty="0" smtClean="0"/>
              <a:t> builder;</a:t>
            </a:r>
          </a:p>
          <a:p>
            <a:r>
              <a:rPr lang="en-US" dirty="0" smtClean="0"/>
              <a:t>	</a:t>
            </a:r>
            <a:r>
              <a:rPr lang="en-US" dirty="0" err="1" smtClean="0"/>
              <a:t>RTFReader</a:t>
            </a:r>
            <a:r>
              <a:rPr lang="en-US" dirty="0" smtClean="0"/>
              <a:t>(</a:t>
            </a:r>
            <a:r>
              <a:rPr lang="en-US" dirty="0" err="1" smtClean="0"/>
              <a:t>TextConverter</a:t>
            </a:r>
            <a:r>
              <a:rPr lang="en-US" dirty="0" smtClean="0"/>
              <a:t> </a:t>
            </a:r>
            <a:r>
              <a:rPr lang="en-US" dirty="0" err="1" smtClean="0"/>
              <a:t>obj</a:t>
            </a:r>
            <a:r>
              <a:rPr lang="en-US" dirty="0" smtClean="0"/>
              <a:t>)</a:t>
            </a:r>
          </a:p>
          <a:p>
            <a:r>
              <a:rPr lang="en-US" dirty="0" smtClean="0"/>
              <a:t>	{</a:t>
            </a:r>
          </a:p>
          <a:p>
            <a:r>
              <a:rPr lang="en-US" dirty="0" smtClean="0"/>
              <a:t>		builder=</a:t>
            </a:r>
            <a:r>
              <a:rPr lang="en-US" dirty="0" err="1" smtClean="0"/>
              <a:t>obj</a:t>
            </a:r>
            <a:r>
              <a:rPr lang="en-US" dirty="0" smtClean="0"/>
              <a:t>;</a:t>
            </a:r>
          </a:p>
          <a:p>
            <a:r>
              <a:rPr lang="en-US" dirty="0" smtClean="0"/>
              <a:t>	}</a:t>
            </a:r>
          </a:p>
          <a:p>
            <a:r>
              <a:rPr lang="en-US" dirty="0" smtClean="0"/>
              <a:t>	</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Builder Pattern (cont…)</a:t>
            </a:r>
            <a:endParaRPr lang="en-US" dirty="0"/>
          </a:p>
        </p:txBody>
      </p:sp>
      <p:sp>
        <p:nvSpPr>
          <p:cNvPr id="4" name="TextBox 3"/>
          <p:cNvSpPr txBox="1"/>
          <p:nvPr/>
        </p:nvSpPr>
        <p:spPr>
          <a:xfrm>
            <a:off x="609600" y="1828800"/>
            <a:ext cx="7667548" cy="3693319"/>
          </a:xfrm>
          <a:prstGeom prst="rect">
            <a:avLst/>
          </a:prstGeom>
          <a:noFill/>
        </p:spPr>
        <p:txBody>
          <a:bodyPr wrap="none" rtlCol="0">
            <a:spAutoFit/>
          </a:bodyPr>
          <a:lstStyle/>
          <a:p>
            <a:r>
              <a:rPr lang="en-US" dirty="0" smtClean="0"/>
              <a:t>void </a:t>
            </a:r>
            <a:r>
              <a:rPr lang="en-US" dirty="0" err="1" smtClean="0"/>
              <a:t>parseRTF</a:t>
            </a:r>
            <a:r>
              <a:rPr lang="en-US" dirty="0" smtClean="0"/>
              <a:t>(Document doc)</a:t>
            </a:r>
          </a:p>
          <a:p>
            <a:r>
              <a:rPr lang="en-US" dirty="0" smtClean="0"/>
              <a:t>	{</a:t>
            </a:r>
          </a:p>
          <a:p>
            <a:r>
              <a:rPr lang="en-US" dirty="0" smtClean="0"/>
              <a:t>		while ((t=</a:t>
            </a:r>
            <a:r>
              <a:rPr lang="en-US" dirty="0" err="1" smtClean="0"/>
              <a:t>doc.getNextToken</a:t>
            </a:r>
            <a:r>
              <a:rPr lang="en-US" dirty="0" smtClean="0"/>
              <a:t>())!= EOF)</a:t>
            </a:r>
          </a:p>
          <a:p>
            <a:r>
              <a:rPr lang="en-US" dirty="0" smtClean="0"/>
              <a:t>		{</a:t>
            </a:r>
          </a:p>
          <a:p>
            <a:r>
              <a:rPr lang="en-US" dirty="0" smtClean="0"/>
              <a:t>			switch (t)</a:t>
            </a:r>
          </a:p>
          <a:p>
            <a:r>
              <a:rPr lang="en-US" dirty="0" smtClean="0"/>
              <a:t>			{</a:t>
            </a:r>
          </a:p>
          <a:p>
            <a:r>
              <a:rPr lang="en-US" dirty="0" smtClean="0"/>
              <a:t>				case CHAR: </a:t>
            </a:r>
            <a:r>
              <a:rPr lang="en-US" dirty="0" err="1" smtClean="0"/>
              <a:t>builder.convertCharacter</a:t>
            </a:r>
            <a:r>
              <a:rPr lang="en-US" dirty="0" smtClean="0"/>
              <a:t>(t);</a:t>
            </a:r>
          </a:p>
          <a:p>
            <a:r>
              <a:rPr lang="en-US" dirty="0" smtClean="0"/>
              <a:t>				case PARA: </a:t>
            </a:r>
            <a:r>
              <a:rPr lang="en-US" dirty="0" err="1" smtClean="0"/>
              <a:t>builder.convertParagraph</a:t>
            </a:r>
            <a:r>
              <a:rPr lang="en-US" dirty="0" smtClean="0"/>
              <a:t>();</a:t>
            </a:r>
          </a:p>
          <a:p>
            <a:r>
              <a:rPr lang="en-US" dirty="0" smtClean="0"/>
              <a:t>			}</a:t>
            </a:r>
          </a:p>
          <a:p>
            <a:r>
              <a:rPr lang="en-US" dirty="0" smtClean="0"/>
              <a:t>		}</a:t>
            </a:r>
          </a:p>
          <a:p>
            <a:r>
              <a:rPr lang="en-US" dirty="0" smtClean="0"/>
              <a:t>	}</a:t>
            </a:r>
          </a:p>
          <a:p>
            <a:r>
              <a:rPr lang="en-US" dirty="0" smtClean="0"/>
              <a:t>}</a:t>
            </a:r>
          </a:p>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Builder Pattern (cont…)</a:t>
            </a:r>
            <a:endParaRPr lang="en-US" dirty="0"/>
          </a:p>
        </p:txBody>
      </p:sp>
      <p:sp>
        <p:nvSpPr>
          <p:cNvPr id="4" name="TextBox 3"/>
          <p:cNvSpPr txBox="1"/>
          <p:nvPr/>
        </p:nvSpPr>
        <p:spPr>
          <a:xfrm>
            <a:off x="762000" y="1524000"/>
            <a:ext cx="7555273" cy="5078313"/>
          </a:xfrm>
          <a:prstGeom prst="rect">
            <a:avLst/>
          </a:prstGeom>
          <a:noFill/>
        </p:spPr>
        <p:txBody>
          <a:bodyPr wrap="none" rtlCol="0">
            <a:spAutoFit/>
          </a:bodyPr>
          <a:lstStyle/>
          <a:p>
            <a:r>
              <a:rPr lang="en-US" dirty="0" smtClean="0"/>
              <a:t>//Client</a:t>
            </a:r>
          </a:p>
          <a:p>
            <a:r>
              <a:rPr lang="en-US" dirty="0" smtClean="0"/>
              <a:t>public class Client</a:t>
            </a:r>
          </a:p>
          <a:p>
            <a:r>
              <a:rPr lang="en-US" dirty="0" smtClean="0"/>
              <a:t>{</a:t>
            </a:r>
          </a:p>
          <a:p>
            <a:r>
              <a:rPr lang="en-US" dirty="0" smtClean="0"/>
              <a:t>	void </a:t>
            </a:r>
            <a:r>
              <a:rPr lang="en-US" dirty="0" err="1" smtClean="0"/>
              <a:t>createASCIIText</a:t>
            </a:r>
            <a:r>
              <a:rPr lang="en-US" dirty="0" smtClean="0"/>
              <a:t>(Document doc)</a:t>
            </a:r>
          </a:p>
          <a:p>
            <a:r>
              <a:rPr lang="en-US" dirty="0" smtClean="0"/>
              <a:t>	{</a:t>
            </a:r>
          </a:p>
          <a:p>
            <a:r>
              <a:rPr lang="en-US" dirty="0" smtClean="0"/>
              <a:t>		</a:t>
            </a:r>
            <a:r>
              <a:rPr lang="en-US" dirty="0" err="1" smtClean="0"/>
              <a:t>ASCIIConverter</a:t>
            </a:r>
            <a:r>
              <a:rPr lang="en-US" dirty="0" smtClean="0"/>
              <a:t> </a:t>
            </a:r>
            <a:r>
              <a:rPr lang="en-US" dirty="0" err="1" smtClean="0"/>
              <a:t>asciiBuilder</a:t>
            </a:r>
            <a:r>
              <a:rPr lang="en-US" dirty="0" smtClean="0"/>
              <a:t> = new </a:t>
            </a:r>
            <a:r>
              <a:rPr lang="en-US" dirty="0" err="1" smtClean="0"/>
              <a:t>ASCIIConverter</a:t>
            </a:r>
            <a:r>
              <a:rPr lang="en-US" dirty="0" smtClean="0"/>
              <a:t>();</a:t>
            </a:r>
          </a:p>
          <a:p>
            <a:r>
              <a:rPr lang="en-US" dirty="0" smtClean="0"/>
              <a:t>		</a:t>
            </a:r>
            <a:r>
              <a:rPr lang="en-US" dirty="0" err="1" smtClean="0"/>
              <a:t>RTFReader</a:t>
            </a:r>
            <a:r>
              <a:rPr lang="en-US" dirty="0" smtClean="0"/>
              <a:t> </a:t>
            </a:r>
            <a:r>
              <a:rPr lang="en-US" dirty="0" err="1" smtClean="0"/>
              <a:t>rtfReader</a:t>
            </a:r>
            <a:r>
              <a:rPr lang="en-US" dirty="0" smtClean="0"/>
              <a:t> = new </a:t>
            </a:r>
            <a:r>
              <a:rPr lang="en-US" dirty="0" err="1" smtClean="0"/>
              <a:t>RTFReader</a:t>
            </a:r>
            <a:r>
              <a:rPr lang="en-US" dirty="0" smtClean="0"/>
              <a:t>(</a:t>
            </a:r>
            <a:r>
              <a:rPr lang="en-US" dirty="0" err="1" smtClean="0"/>
              <a:t>asciiBuilder</a:t>
            </a:r>
            <a:r>
              <a:rPr lang="en-US" dirty="0" smtClean="0"/>
              <a:t>);</a:t>
            </a:r>
          </a:p>
          <a:p>
            <a:r>
              <a:rPr lang="en-US" dirty="0" smtClean="0"/>
              <a:t>		</a:t>
            </a:r>
            <a:r>
              <a:rPr lang="en-US" dirty="0" err="1" smtClean="0"/>
              <a:t>rtfReader.parseRTF</a:t>
            </a:r>
            <a:r>
              <a:rPr lang="en-US" dirty="0" smtClean="0"/>
              <a:t>(doc);</a:t>
            </a:r>
          </a:p>
          <a:p>
            <a:r>
              <a:rPr lang="en-US" dirty="0" smtClean="0"/>
              <a:t>		</a:t>
            </a:r>
            <a:r>
              <a:rPr lang="en-US" dirty="0" err="1" smtClean="0"/>
              <a:t>ASCIIText</a:t>
            </a:r>
            <a:r>
              <a:rPr lang="en-US" dirty="0" smtClean="0"/>
              <a:t> </a:t>
            </a:r>
            <a:r>
              <a:rPr lang="en-US" dirty="0" err="1" smtClean="0"/>
              <a:t>asciiText</a:t>
            </a:r>
            <a:r>
              <a:rPr lang="en-US" dirty="0" smtClean="0"/>
              <a:t> = </a:t>
            </a:r>
            <a:r>
              <a:rPr lang="en-US" dirty="0" err="1" smtClean="0"/>
              <a:t>asciiBuilder.getResult</a:t>
            </a:r>
            <a:r>
              <a:rPr lang="en-US" dirty="0" smtClean="0"/>
              <a:t>();</a:t>
            </a:r>
          </a:p>
          <a:p>
            <a:r>
              <a:rPr lang="en-US" dirty="0" smtClean="0"/>
              <a:t>	}</a:t>
            </a:r>
          </a:p>
          <a:p>
            <a:r>
              <a:rPr lang="en-US" dirty="0" smtClean="0"/>
              <a:t>	public static void main(String args[])</a:t>
            </a:r>
          </a:p>
          <a:p>
            <a:r>
              <a:rPr lang="en-US" dirty="0" smtClean="0"/>
              <a:t>	{</a:t>
            </a:r>
          </a:p>
          <a:p>
            <a:r>
              <a:rPr lang="en-US" dirty="0" smtClean="0"/>
              <a:t>		Client </a:t>
            </a:r>
            <a:r>
              <a:rPr lang="en-US" dirty="0" err="1" smtClean="0"/>
              <a:t>client</a:t>
            </a:r>
            <a:r>
              <a:rPr lang="en-US" dirty="0" smtClean="0"/>
              <a:t>=new Client();</a:t>
            </a:r>
          </a:p>
          <a:p>
            <a:r>
              <a:rPr lang="en-US" dirty="0" smtClean="0"/>
              <a:t>		Document doc=new Document();</a:t>
            </a:r>
          </a:p>
          <a:p>
            <a:r>
              <a:rPr lang="en-US" dirty="0" smtClean="0"/>
              <a:t>		</a:t>
            </a:r>
            <a:r>
              <a:rPr lang="en-US" dirty="0" err="1" smtClean="0"/>
              <a:t>client.createASCIIText</a:t>
            </a:r>
            <a:r>
              <a:rPr lang="en-US" dirty="0" smtClean="0"/>
              <a:t>(doc);</a:t>
            </a:r>
          </a:p>
          <a:p>
            <a:r>
              <a:rPr lang="en-US" dirty="0" smtClean="0"/>
              <a:t>		</a:t>
            </a:r>
            <a:r>
              <a:rPr lang="en-US" dirty="0" err="1" smtClean="0"/>
              <a:t>system.out.println</a:t>
            </a:r>
            <a:r>
              <a:rPr lang="en-US" dirty="0" smtClean="0"/>
              <a:t>("This is an example of Builder Pattern");</a:t>
            </a:r>
          </a:p>
          <a:p>
            <a:r>
              <a:rPr lang="en-US" dirty="0" smtClean="0"/>
              <a:t>	}</a:t>
            </a:r>
          </a:p>
          <a:p>
            <a:r>
              <a:rPr lang="en-US" dirty="0" smtClean="0"/>
              <a:t>}</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Builder Pattern (cont…)</a:t>
            </a:r>
            <a:endParaRPr lang="en-US" dirty="0"/>
          </a:p>
        </p:txBody>
      </p:sp>
      <p:pic>
        <p:nvPicPr>
          <p:cNvPr id="4098" name="Picture 2" descr="C:\Users\User\Desktop\New folder\cat5275d8f9015c\dgm5275d8fc028b.jpg"/>
          <p:cNvPicPr>
            <a:picLocks noGrp="1" noChangeAspect="1" noChangeArrowheads="1"/>
          </p:cNvPicPr>
          <p:nvPr>
            <p:ph idx="1"/>
          </p:nvPr>
        </p:nvPicPr>
        <p:blipFill>
          <a:blip r:embed="rId3"/>
          <a:srcRect/>
          <a:stretch>
            <a:fillRect/>
          </a:stretch>
        </p:blipFill>
        <p:spPr bwMode="auto">
          <a:xfrm>
            <a:off x="1295400" y="2308701"/>
            <a:ext cx="6594973" cy="3406299"/>
          </a:xfrm>
          <a:prstGeom prst="rect">
            <a:avLst/>
          </a:prstGeom>
          <a:noFill/>
        </p:spPr>
      </p:pic>
      <p:sp>
        <p:nvSpPr>
          <p:cNvPr id="5" name="Rectangle 4"/>
          <p:cNvSpPr/>
          <p:nvPr/>
        </p:nvSpPr>
        <p:spPr>
          <a:xfrm>
            <a:off x="762000" y="1295400"/>
            <a:ext cx="2930482" cy="461665"/>
          </a:xfrm>
          <a:prstGeom prst="rect">
            <a:avLst/>
          </a:prstGeom>
        </p:spPr>
        <p:txBody>
          <a:bodyPr wrap="none">
            <a:spAutoFit/>
          </a:bodyPr>
          <a:lstStyle/>
          <a:p>
            <a:r>
              <a:rPr lang="en-US" sz="2400" b="1" dirty="0" smtClean="0"/>
              <a:t>Real World Example</a:t>
            </a:r>
            <a:endParaRPr lang="en-US" sz="2400" b="1" dirty="0"/>
          </a:p>
        </p:txBody>
      </p:sp>
      <p:sp>
        <p:nvSpPr>
          <p:cNvPr id="7" name="TextBox 6"/>
          <p:cNvSpPr txBox="1"/>
          <p:nvPr/>
        </p:nvSpPr>
        <p:spPr>
          <a:xfrm>
            <a:off x="1621971" y="2156301"/>
            <a:ext cx="794576" cy="369332"/>
          </a:xfrm>
          <a:prstGeom prst="rect">
            <a:avLst/>
          </a:prstGeom>
          <a:noFill/>
        </p:spPr>
        <p:txBody>
          <a:bodyPr wrap="none" rtlCol="0">
            <a:spAutoFit/>
          </a:bodyPr>
          <a:lstStyle/>
          <a:p>
            <a:r>
              <a:rPr lang="en-US" dirty="0" smtClean="0"/>
              <a:t>Waiter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we use DP’s?</a:t>
            </a:r>
            <a:endParaRPr lang="en-US" dirty="0"/>
          </a:p>
        </p:txBody>
      </p:sp>
      <p:sp>
        <p:nvSpPr>
          <p:cNvPr id="4" name="TextBox 3"/>
          <p:cNvSpPr txBox="1"/>
          <p:nvPr/>
        </p:nvSpPr>
        <p:spPr>
          <a:xfrm>
            <a:off x="1219200" y="2514600"/>
            <a:ext cx="6814686" cy="1938992"/>
          </a:xfrm>
          <a:prstGeom prst="rect">
            <a:avLst/>
          </a:prstGeom>
          <a:noFill/>
          <a:ln w="25400">
            <a:solidFill>
              <a:schemeClr val="tx1"/>
            </a:solidFill>
            <a:prstDash val="dash"/>
          </a:ln>
        </p:spPr>
        <p:txBody>
          <a:bodyPr wrap="none" rtlCol="0">
            <a:spAutoFit/>
          </a:bodyPr>
          <a:lstStyle/>
          <a:p>
            <a:pPr algn="ctr"/>
            <a:r>
              <a:rPr lang="en-US" sz="4000" b="1" i="1" dirty="0" smtClean="0">
                <a:solidFill>
                  <a:srgbClr val="7030A0"/>
                </a:solidFill>
              </a:rPr>
              <a:t>These are already tested and </a:t>
            </a:r>
          </a:p>
          <a:p>
            <a:pPr algn="ctr"/>
            <a:r>
              <a:rPr lang="en-US" sz="4000" b="1" i="1" dirty="0" smtClean="0">
                <a:solidFill>
                  <a:srgbClr val="7030A0"/>
                </a:solidFill>
              </a:rPr>
              <a:t>proven solutions used by many </a:t>
            </a:r>
          </a:p>
          <a:p>
            <a:pPr algn="ctr"/>
            <a:r>
              <a:rPr lang="en-US" sz="4000" b="1" i="1" dirty="0" smtClean="0">
                <a:solidFill>
                  <a:srgbClr val="7030A0"/>
                </a:solidFill>
              </a:rPr>
              <a:t>experienced designers.</a:t>
            </a:r>
            <a:endParaRPr lang="en-US" sz="4000" b="1" i="1" dirty="0">
              <a:solidFill>
                <a:srgbClr val="7030A0"/>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Pattern</a:t>
            </a:r>
            <a:endParaRPr lang="en-US" dirty="0"/>
          </a:p>
        </p:txBody>
      </p:sp>
      <p:sp>
        <p:nvSpPr>
          <p:cNvPr id="3" name="Content Placeholder 2"/>
          <p:cNvSpPr>
            <a:spLocks noGrp="1"/>
          </p:cNvSpPr>
          <p:nvPr>
            <p:ph idx="1"/>
          </p:nvPr>
        </p:nvSpPr>
        <p:spPr>
          <a:xfrm>
            <a:off x="609600" y="1600201"/>
            <a:ext cx="8077200" cy="990599"/>
          </a:xfrm>
        </p:spPr>
        <p:txBody>
          <a:bodyPr>
            <a:normAutofit fontScale="70000" lnSpcReduction="20000"/>
          </a:bodyPr>
          <a:lstStyle/>
          <a:p>
            <a:r>
              <a:rPr lang="en-US" dirty="0" smtClean="0"/>
              <a:t>To specify the kinds of objects to create using a prototypical instance, and create new objects by copying this prototype.</a:t>
            </a:r>
          </a:p>
        </p:txBody>
      </p:sp>
      <p:pic>
        <p:nvPicPr>
          <p:cNvPr id="1026" name="Picture 2"/>
          <p:cNvPicPr>
            <a:picLocks noChangeAspect="1" noChangeArrowheads="1"/>
          </p:cNvPicPr>
          <p:nvPr/>
        </p:nvPicPr>
        <p:blipFill>
          <a:blip r:embed="rId3"/>
          <a:srcRect/>
          <a:stretch>
            <a:fillRect/>
          </a:stretch>
        </p:blipFill>
        <p:spPr bwMode="auto">
          <a:xfrm>
            <a:off x="1676400" y="2971800"/>
            <a:ext cx="6124575" cy="2943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Pattern (cont…)</a:t>
            </a:r>
            <a:endParaRPr lang="en-US" dirty="0"/>
          </a:p>
        </p:txBody>
      </p:sp>
      <p:pic>
        <p:nvPicPr>
          <p:cNvPr id="2050" name="Picture 2"/>
          <p:cNvPicPr>
            <a:picLocks noGrp="1" noChangeAspect="1" noChangeArrowheads="1"/>
          </p:cNvPicPr>
          <p:nvPr>
            <p:ph idx="1"/>
          </p:nvPr>
        </p:nvPicPr>
        <p:blipFill>
          <a:blip r:embed="rId3"/>
          <a:srcRect/>
          <a:stretch>
            <a:fillRect/>
          </a:stretch>
        </p:blipFill>
        <p:spPr bwMode="auto">
          <a:xfrm>
            <a:off x="2286000" y="2209800"/>
            <a:ext cx="4756865" cy="31043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Pattern (cont…)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Participants:</a:t>
            </a:r>
          </a:p>
          <a:p>
            <a:pPr>
              <a:buNone/>
            </a:pPr>
            <a:endParaRPr lang="en-US" dirty="0" smtClean="0"/>
          </a:p>
          <a:p>
            <a:r>
              <a:rPr lang="en-US" i="1" dirty="0" smtClean="0"/>
              <a:t>Client</a:t>
            </a:r>
            <a:r>
              <a:rPr lang="en-US" dirty="0" smtClean="0"/>
              <a:t> - creates a new object by asking a prototype to clone itself</a:t>
            </a:r>
            <a:r>
              <a:rPr lang="en-US" dirty="0" smtClean="0"/>
              <a:t>.</a:t>
            </a:r>
          </a:p>
          <a:p>
            <a:endParaRPr lang="en-US" dirty="0" smtClean="0"/>
          </a:p>
          <a:p>
            <a:r>
              <a:rPr lang="en-US" i="1" dirty="0" smtClean="0"/>
              <a:t>Prototype</a:t>
            </a:r>
            <a:r>
              <a:rPr lang="en-US" dirty="0" smtClean="0"/>
              <a:t> - declares an interface for cloning itself</a:t>
            </a:r>
            <a:r>
              <a:rPr lang="en-US" dirty="0" smtClean="0"/>
              <a:t>.</a:t>
            </a:r>
          </a:p>
          <a:p>
            <a:endParaRPr lang="en-US" dirty="0" smtClean="0"/>
          </a:p>
          <a:p>
            <a:r>
              <a:rPr lang="en-US" i="1" dirty="0" err="1" smtClean="0"/>
              <a:t>ConcretePrototype</a:t>
            </a:r>
            <a:r>
              <a:rPr lang="en-US" dirty="0" smtClean="0"/>
              <a:t> - implements the operation for cloning itself</a:t>
            </a:r>
            <a:r>
              <a:rPr lang="en-US" dirty="0" smtClean="0"/>
              <a:t>.</a:t>
            </a:r>
            <a:endParaRPr lang="en-US" dirty="0" smtClean="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Pattern (cont…)</a:t>
            </a:r>
            <a:endParaRPr lang="en-US" dirty="0"/>
          </a:p>
        </p:txBody>
      </p:sp>
      <p:sp>
        <p:nvSpPr>
          <p:cNvPr id="4" name="Rectangle 3"/>
          <p:cNvSpPr/>
          <p:nvPr/>
        </p:nvSpPr>
        <p:spPr>
          <a:xfrm>
            <a:off x="685800" y="1295400"/>
            <a:ext cx="2287806" cy="461665"/>
          </a:xfrm>
          <a:prstGeom prst="rect">
            <a:avLst/>
          </a:prstGeom>
        </p:spPr>
        <p:txBody>
          <a:bodyPr wrap="none">
            <a:spAutoFit/>
          </a:bodyPr>
          <a:lstStyle/>
          <a:p>
            <a:r>
              <a:rPr lang="en-US" sz="2400" b="1" dirty="0" smtClean="0"/>
              <a:t>Implementation</a:t>
            </a:r>
            <a:endParaRPr lang="en-US" sz="2400" b="1" dirty="0"/>
          </a:p>
        </p:txBody>
      </p:sp>
      <p:sp>
        <p:nvSpPr>
          <p:cNvPr id="5" name="TextBox 4"/>
          <p:cNvSpPr txBox="1"/>
          <p:nvPr/>
        </p:nvSpPr>
        <p:spPr>
          <a:xfrm>
            <a:off x="762000" y="1981200"/>
            <a:ext cx="7231467" cy="4247317"/>
          </a:xfrm>
          <a:prstGeom prst="rect">
            <a:avLst/>
          </a:prstGeom>
          <a:noFill/>
        </p:spPr>
        <p:txBody>
          <a:bodyPr wrap="none" rtlCol="0">
            <a:spAutoFit/>
          </a:bodyPr>
          <a:lstStyle/>
          <a:p>
            <a:r>
              <a:rPr lang="en-US" dirty="0" smtClean="0"/>
              <a:t>abstract class </a:t>
            </a:r>
            <a:r>
              <a:rPr lang="en-US" dirty="0" err="1" smtClean="0"/>
              <a:t>AbstractProduct</a:t>
            </a:r>
            <a:r>
              <a:rPr lang="en-US" dirty="0" smtClean="0"/>
              <a:t> implements </a:t>
            </a:r>
            <a:r>
              <a:rPr lang="en-US" dirty="0" err="1" smtClean="0"/>
              <a:t>Cloneable</a:t>
            </a:r>
            <a:r>
              <a:rPr lang="en-US" dirty="0" smtClean="0"/>
              <a:t> </a:t>
            </a:r>
          </a:p>
          <a:p>
            <a:r>
              <a:rPr lang="en-US" dirty="0" smtClean="0"/>
              <a:t>{</a:t>
            </a:r>
          </a:p>
          <a:p>
            <a:r>
              <a:rPr lang="en-US" dirty="0" smtClean="0"/>
              <a:t>	public static </a:t>
            </a:r>
            <a:r>
              <a:rPr lang="en-US" dirty="0" err="1" smtClean="0"/>
              <a:t>AbstractProduct</a:t>
            </a:r>
            <a:r>
              <a:rPr lang="en-US" dirty="0" smtClean="0"/>
              <a:t> </a:t>
            </a:r>
            <a:r>
              <a:rPr lang="en-US" dirty="0" err="1" smtClean="0"/>
              <a:t>thePrototype</a:t>
            </a:r>
            <a:r>
              <a:rPr lang="en-US" dirty="0" smtClean="0"/>
              <a:t>;</a:t>
            </a:r>
          </a:p>
          <a:p>
            <a:r>
              <a:rPr lang="en-US" dirty="0" smtClean="0"/>
              <a:t>	public static </a:t>
            </a:r>
            <a:r>
              <a:rPr lang="en-US" dirty="0" err="1" smtClean="0"/>
              <a:t>AbstractProduct</a:t>
            </a:r>
            <a:r>
              <a:rPr lang="en-US" dirty="0" smtClean="0"/>
              <a:t> </a:t>
            </a:r>
            <a:r>
              <a:rPr lang="en-US" dirty="0" err="1" smtClean="0"/>
              <a:t>makeProduct</a:t>
            </a:r>
            <a:r>
              <a:rPr lang="en-US" dirty="0" smtClean="0"/>
              <a:t>()</a:t>
            </a:r>
          </a:p>
          <a:p>
            <a:r>
              <a:rPr lang="en-US" dirty="0" smtClean="0"/>
              <a:t>	{</a:t>
            </a:r>
          </a:p>
          <a:p>
            <a:r>
              <a:rPr lang="en-US" dirty="0" smtClean="0"/>
              <a:t>		try </a:t>
            </a:r>
          </a:p>
          <a:p>
            <a:r>
              <a:rPr lang="en-US" dirty="0" smtClean="0"/>
              <a:t>		{</a:t>
            </a:r>
          </a:p>
          <a:p>
            <a:r>
              <a:rPr lang="en-US" dirty="0" smtClean="0"/>
              <a:t>			return (</a:t>
            </a:r>
            <a:r>
              <a:rPr lang="en-US" dirty="0" err="1" smtClean="0"/>
              <a:t>AbstractProduct</a:t>
            </a:r>
            <a:r>
              <a:rPr lang="en-US" dirty="0" smtClean="0"/>
              <a:t>) </a:t>
            </a:r>
            <a:r>
              <a:rPr lang="en-US" dirty="0" err="1" smtClean="0"/>
              <a:t>thePrototype.clone</a:t>
            </a:r>
            <a:r>
              <a:rPr lang="en-US" dirty="0" smtClean="0"/>
              <a:t>();</a:t>
            </a:r>
          </a:p>
          <a:p>
            <a:r>
              <a:rPr lang="en-US" dirty="0" smtClean="0"/>
              <a:t>	   	 } </a:t>
            </a:r>
          </a:p>
          <a:p>
            <a:r>
              <a:rPr lang="en-US" dirty="0" smtClean="0"/>
              <a:t>		catch(</a:t>
            </a:r>
            <a:r>
              <a:rPr lang="en-US" dirty="0" err="1" smtClean="0"/>
              <a:t>CloneNotSupportedException</a:t>
            </a:r>
            <a:r>
              <a:rPr lang="en-US" dirty="0" smtClean="0"/>
              <a:t> e)</a:t>
            </a:r>
          </a:p>
          <a:p>
            <a:r>
              <a:rPr lang="en-US" dirty="0" smtClean="0"/>
              <a:t>		{</a:t>
            </a:r>
          </a:p>
          <a:p>
            <a:r>
              <a:rPr lang="en-US" dirty="0" smtClean="0"/>
              <a:t>			return null;</a:t>
            </a:r>
          </a:p>
          <a:p>
            <a:r>
              <a:rPr lang="en-US" dirty="0" smtClean="0"/>
              <a:t>	   	 }</a:t>
            </a:r>
          </a:p>
          <a:p>
            <a:r>
              <a:rPr lang="en-US" dirty="0" smtClean="0"/>
              <a:t>	}</a:t>
            </a:r>
          </a:p>
          <a:p>
            <a:r>
              <a:rPr lang="en-US" dirty="0" smtClean="0"/>
              <a:t>}</a:t>
            </a:r>
            <a:endParaRPr lang="en-US" dirty="0" smtClean="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Pattern (cont…)</a:t>
            </a:r>
            <a:endParaRPr lang="en-US" dirty="0"/>
          </a:p>
        </p:txBody>
      </p:sp>
      <p:sp>
        <p:nvSpPr>
          <p:cNvPr id="4" name="TextBox 3"/>
          <p:cNvSpPr txBox="1"/>
          <p:nvPr/>
        </p:nvSpPr>
        <p:spPr>
          <a:xfrm>
            <a:off x="762000" y="1524000"/>
            <a:ext cx="7521674" cy="3693319"/>
          </a:xfrm>
          <a:prstGeom prst="rect">
            <a:avLst/>
          </a:prstGeom>
          <a:noFill/>
        </p:spPr>
        <p:txBody>
          <a:bodyPr wrap="none" rtlCol="0">
            <a:spAutoFit/>
          </a:bodyPr>
          <a:lstStyle/>
          <a:p>
            <a:r>
              <a:rPr lang="en-US" dirty="0" smtClean="0"/>
              <a:t>class </a:t>
            </a:r>
            <a:r>
              <a:rPr lang="en-US" dirty="0" err="1" smtClean="0"/>
              <a:t>ConcreteProductA</a:t>
            </a:r>
            <a:r>
              <a:rPr lang="en-US" dirty="0" smtClean="0"/>
              <a:t> extends </a:t>
            </a:r>
            <a:r>
              <a:rPr lang="en-US" dirty="0" err="1" smtClean="0"/>
              <a:t>AbstractProduct</a:t>
            </a:r>
            <a:r>
              <a:rPr lang="en-US" dirty="0" smtClean="0"/>
              <a:t> { }</a:t>
            </a:r>
          </a:p>
          <a:p>
            <a:r>
              <a:rPr lang="en-US" dirty="0" smtClean="0"/>
              <a:t> </a:t>
            </a:r>
          </a:p>
          <a:p>
            <a:r>
              <a:rPr lang="en-US" dirty="0" smtClean="0"/>
              <a:t>class </a:t>
            </a:r>
            <a:r>
              <a:rPr lang="en-US" dirty="0" err="1" smtClean="0"/>
              <a:t>ConcreteProductB</a:t>
            </a:r>
            <a:r>
              <a:rPr lang="en-US" dirty="0" smtClean="0"/>
              <a:t> extends </a:t>
            </a:r>
            <a:r>
              <a:rPr lang="en-US" dirty="0" err="1" smtClean="0"/>
              <a:t>AbstractProduct</a:t>
            </a:r>
            <a:r>
              <a:rPr lang="en-US" dirty="0" smtClean="0"/>
              <a:t> { }</a:t>
            </a:r>
          </a:p>
          <a:p>
            <a:r>
              <a:rPr lang="en-US" dirty="0" smtClean="0"/>
              <a:t> </a:t>
            </a:r>
          </a:p>
          <a:p>
            <a:r>
              <a:rPr lang="en-US" dirty="0" smtClean="0"/>
              <a:t>public class </a:t>
            </a:r>
            <a:r>
              <a:rPr lang="en-US" dirty="0" err="1" smtClean="0"/>
              <a:t>PrototypeDemo</a:t>
            </a:r>
            <a:r>
              <a:rPr lang="en-US" dirty="0" smtClean="0"/>
              <a:t> </a:t>
            </a:r>
          </a:p>
          <a:p>
            <a:r>
              <a:rPr lang="en-US" dirty="0" smtClean="0"/>
              <a:t>{</a:t>
            </a:r>
          </a:p>
          <a:p>
            <a:r>
              <a:rPr lang="en-US" dirty="0" smtClean="0"/>
              <a:t>	public static void main(String[] args) </a:t>
            </a:r>
          </a:p>
          <a:p>
            <a:r>
              <a:rPr lang="en-US" dirty="0" smtClean="0"/>
              <a:t>	{</a:t>
            </a:r>
          </a:p>
          <a:p>
            <a:r>
              <a:rPr lang="en-US" dirty="0" smtClean="0"/>
              <a:t>		</a:t>
            </a:r>
            <a:r>
              <a:rPr lang="en-US" dirty="0" err="1" smtClean="0"/>
              <a:t>AbstractProduct.thePrototype</a:t>
            </a:r>
            <a:r>
              <a:rPr lang="en-US" dirty="0" smtClean="0"/>
              <a:t> = new </a:t>
            </a:r>
            <a:r>
              <a:rPr lang="en-US" dirty="0" err="1" smtClean="0"/>
              <a:t>ConcreteProductA</a:t>
            </a:r>
            <a:r>
              <a:rPr lang="en-US" dirty="0" smtClean="0"/>
              <a:t>();</a:t>
            </a:r>
          </a:p>
          <a:p>
            <a:r>
              <a:rPr lang="en-US" dirty="0" smtClean="0"/>
              <a:t>		</a:t>
            </a:r>
            <a:r>
              <a:rPr lang="en-US" dirty="0" err="1" smtClean="0"/>
              <a:t>AbstractProduct</a:t>
            </a:r>
            <a:r>
              <a:rPr lang="en-US" dirty="0" smtClean="0"/>
              <a:t> product = </a:t>
            </a:r>
            <a:r>
              <a:rPr lang="en-US" dirty="0" err="1" smtClean="0"/>
              <a:t>AbstractProduct.makeProduct</a:t>
            </a:r>
            <a:r>
              <a:rPr lang="en-US" dirty="0" smtClean="0"/>
              <a:t>();</a:t>
            </a:r>
          </a:p>
          <a:p>
            <a:r>
              <a:rPr lang="en-US" dirty="0" smtClean="0"/>
              <a:t>		System.out.println(product);</a:t>
            </a:r>
          </a:p>
          <a:p>
            <a:r>
              <a:rPr lang="en-US" dirty="0" smtClean="0"/>
              <a:t>	}</a:t>
            </a:r>
          </a:p>
          <a:p>
            <a:r>
              <a:rPr lang="en-US" dirty="0" smtClean="0"/>
              <a:t>}</a:t>
            </a:r>
            <a:endParaRPr lang="en-US" dirty="0" smtClean="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Pattern (cont…)</a:t>
            </a:r>
            <a:endParaRPr lang="en-US" dirty="0"/>
          </a:p>
        </p:txBody>
      </p:sp>
      <p:sp>
        <p:nvSpPr>
          <p:cNvPr id="4" name="Rectangle 3"/>
          <p:cNvSpPr/>
          <p:nvPr/>
        </p:nvSpPr>
        <p:spPr>
          <a:xfrm>
            <a:off x="762000" y="1295400"/>
            <a:ext cx="2930482" cy="461665"/>
          </a:xfrm>
          <a:prstGeom prst="rect">
            <a:avLst/>
          </a:prstGeom>
        </p:spPr>
        <p:txBody>
          <a:bodyPr wrap="none">
            <a:spAutoFit/>
          </a:bodyPr>
          <a:lstStyle/>
          <a:p>
            <a:r>
              <a:rPr lang="en-US" sz="2400" b="1" dirty="0" smtClean="0"/>
              <a:t>Real World Example</a:t>
            </a:r>
            <a:endParaRPr lang="en-US" sz="2400" b="1" dirty="0"/>
          </a:p>
        </p:txBody>
      </p:sp>
      <p:pic>
        <p:nvPicPr>
          <p:cNvPr id="1026" name="Picture 2" descr="C:\Users\User\Desktop\New folder\cat528b56eb00b5\dgm528b56f303e7.jpg"/>
          <p:cNvPicPr>
            <a:picLocks noChangeAspect="1" noChangeArrowheads="1"/>
          </p:cNvPicPr>
          <p:nvPr/>
        </p:nvPicPr>
        <p:blipFill>
          <a:blip r:embed="rId3"/>
          <a:srcRect/>
          <a:stretch>
            <a:fillRect/>
          </a:stretch>
        </p:blipFill>
        <p:spPr bwMode="auto">
          <a:xfrm>
            <a:off x="533400" y="1905000"/>
            <a:ext cx="8122887" cy="4495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MVC Architecture</a:t>
            </a:r>
            <a:endParaRPr lang="en-US" dirty="0"/>
          </a:p>
        </p:txBody>
      </p:sp>
      <p:pic>
        <p:nvPicPr>
          <p:cNvPr id="1027" name="Picture 3" descr="F:\GK, fun and Inspiration Pictures\mvc-model.png"/>
          <p:cNvPicPr>
            <a:picLocks noGrp="1" noChangeAspect="1" noChangeArrowheads="1"/>
          </p:cNvPicPr>
          <p:nvPr>
            <p:ph idx="1"/>
          </p:nvPr>
        </p:nvPicPr>
        <p:blipFill>
          <a:blip r:embed="rId2"/>
          <a:srcRect/>
          <a:stretch>
            <a:fillRect/>
          </a:stretch>
        </p:blipFill>
        <p:spPr bwMode="auto">
          <a:xfrm>
            <a:off x="1905000" y="1905000"/>
            <a:ext cx="5293472" cy="39766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Patterns in Smalltalk MVC</a:t>
            </a:r>
            <a:endParaRPr lang="en-US" dirty="0"/>
          </a:p>
        </p:txBody>
      </p:sp>
      <p:pic>
        <p:nvPicPr>
          <p:cNvPr id="20482" name="Picture 2"/>
          <p:cNvPicPr>
            <a:picLocks noChangeAspect="1" noChangeArrowheads="1"/>
          </p:cNvPicPr>
          <p:nvPr/>
        </p:nvPicPr>
        <p:blipFill>
          <a:blip r:embed="rId3"/>
          <a:srcRect/>
          <a:stretch>
            <a:fillRect/>
          </a:stretch>
        </p:blipFill>
        <p:spPr bwMode="auto">
          <a:xfrm>
            <a:off x="1752600" y="1676400"/>
            <a:ext cx="5743575" cy="400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design patterns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Pattern name and classification</a:t>
            </a:r>
          </a:p>
          <a:p>
            <a:pPr marL="514350" indent="-514350">
              <a:buFont typeface="+mj-lt"/>
              <a:buAutoNum type="arabicPeriod"/>
            </a:pPr>
            <a:r>
              <a:rPr lang="en-US" dirty="0" smtClean="0"/>
              <a:t>Intent</a:t>
            </a:r>
          </a:p>
          <a:p>
            <a:pPr marL="514350" indent="-514350">
              <a:buFont typeface="+mj-lt"/>
              <a:buAutoNum type="arabicPeriod"/>
            </a:pPr>
            <a:r>
              <a:rPr lang="en-US" dirty="0" smtClean="0"/>
              <a:t>Also known as</a:t>
            </a:r>
          </a:p>
          <a:p>
            <a:pPr marL="514350" indent="-514350">
              <a:buFont typeface="+mj-lt"/>
              <a:buAutoNum type="arabicPeriod"/>
            </a:pPr>
            <a:r>
              <a:rPr lang="en-US" dirty="0" smtClean="0"/>
              <a:t>Motivation</a:t>
            </a:r>
          </a:p>
          <a:p>
            <a:pPr marL="514350" indent="-514350">
              <a:buFont typeface="+mj-lt"/>
              <a:buAutoNum type="arabicPeriod"/>
            </a:pPr>
            <a:r>
              <a:rPr lang="en-US" dirty="0" smtClean="0"/>
              <a:t>Applicability</a:t>
            </a:r>
          </a:p>
          <a:p>
            <a:pPr marL="514350" indent="-514350">
              <a:buFont typeface="+mj-lt"/>
              <a:buAutoNum type="arabicPeriod"/>
            </a:pPr>
            <a:r>
              <a:rPr lang="en-US" dirty="0" smtClean="0"/>
              <a:t>Structure</a:t>
            </a:r>
          </a:p>
          <a:p>
            <a:pPr marL="514350" indent="-514350">
              <a:buFont typeface="+mj-lt"/>
              <a:buAutoNum type="arabicPeriod"/>
            </a:pPr>
            <a:r>
              <a:rPr lang="en-US" dirty="0" smtClean="0"/>
              <a:t>Participants</a:t>
            </a:r>
          </a:p>
          <a:p>
            <a:pPr marL="514350" indent="-514350">
              <a:buFont typeface="+mj-lt"/>
              <a:buAutoNum type="arabicPeriod"/>
            </a:pPr>
            <a:r>
              <a:rPr lang="en-US" dirty="0" smtClean="0"/>
              <a:t>Collaborations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Describing design patterns (cont…)</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9"/>
            </a:pPr>
            <a:r>
              <a:rPr lang="en-US" dirty="0" smtClean="0"/>
              <a:t>Consequences</a:t>
            </a:r>
          </a:p>
          <a:p>
            <a:pPr marL="514350" indent="-514350">
              <a:buFont typeface="+mj-lt"/>
              <a:buAutoNum type="arabicPeriod" startAt="9"/>
            </a:pPr>
            <a:r>
              <a:rPr lang="en-US" dirty="0" smtClean="0"/>
              <a:t> Implementation</a:t>
            </a:r>
          </a:p>
          <a:p>
            <a:pPr marL="514350" indent="-514350">
              <a:buFont typeface="+mj-lt"/>
              <a:buAutoNum type="arabicPeriod" startAt="9"/>
            </a:pPr>
            <a:r>
              <a:rPr lang="en-US" dirty="0" smtClean="0"/>
              <a:t> Sample code</a:t>
            </a:r>
          </a:p>
          <a:p>
            <a:pPr marL="514350" indent="-514350">
              <a:buFont typeface="+mj-lt"/>
              <a:buAutoNum type="arabicPeriod" startAt="9"/>
            </a:pPr>
            <a:r>
              <a:rPr lang="en-US" dirty="0" smtClean="0"/>
              <a:t> Known uses</a:t>
            </a:r>
          </a:p>
          <a:p>
            <a:pPr marL="514350" indent="-514350">
              <a:buFont typeface="+mj-lt"/>
              <a:buAutoNum type="arabicPeriod" startAt="9"/>
            </a:pPr>
            <a:r>
              <a:rPr lang="en-US" dirty="0" smtClean="0"/>
              <a:t> Related patterns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Catalog of design patterns</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Abstract Factory</a:t>
            </a:r>
          </a:p>
          <a:p>
            <a:pPr marL="514350" indent="-514350">
              <a:buFont typeface="+mj-lt"/>
              <a:buAutoNum type="arabicPeriod"/>
            </a:pPr>
            <a:r>
              <a:rPr lang="en-US" dirty="0" smtClean="0"/>
              <a:t>Adapter</a:t>
            </a:r>
          </a:p>
          <a:p>
            <a:pPr marL="514350" indent="-514350">
              <a:buFont typeface="+mj-lt"/>
              <a:buAutoNum type="arabicPeriod"/>
            </a:pPr>
            <a:r>
              <a:rPr lang="en-US" dirty="0" smtClean="0"/>
              <a:t>Bridge</a:t>
            </a:r>
          </a:p>
          <a:p>
            <a:pPr marL="514350" indent="-514350">
              <a:buFont typeface="+mj-lt"/>
              <a:buAutoNum type="arabicPeriod"/>
            </a:pPr>
            <a:r>
              <a:rPr lang="en-US" dirty="0" smtClean="0"/>
              <a:t>Builder</a:t>
            </a:r>
          </a:p>
          <a:p>
            <a:pPr marL="514350" indent="-514350">
              <a:buFont typeface="+mj-lt"/>
              <a:buAutoNum type="arabicPeriod"/>
            </a:pPr>
            <a:r>
              <a:rPr lang="en-US" dirty="0" smtClean="0"/>
              <a:t>Chain of Responsibility</a:t>
            </a:r>
          </a:p>
          <a:p>
            <a:pPr marL="514350" indent="-514350">
              <a:buFont typeface="+mj-lt"/>
              <a:buAutoNum type="arabicPeriod"/>
            </a:pPr>
            <a:r>
              <a:rPr lang="en-US" dirty="0" smtClean="0"/>
              <a:t>Command</a:t>
            </a:r>
          </a:p>
          <a:p>
            <a:pPr marL="514350" indent="-514350">
              <a:buFont typeface="+mj-lt"/>
              <a:buAutoNum type="arabicPeriod"/>
            </a:pPr>
            <a:r>
              <a:rPr lang="en-US" dirty="0" smtClean="0"/>
              <a:t>Composite</a:t>
            </a:r>
          </a:p>
          <a:p>
            <a:pPr marL="514350" indent="-514350">
              <a:buFont typeface="+mj-lt"/>
              <a:buAutoNum type="arabicPeriod"/>
            </a:pPr>
            <a:r>
              <a:rPr lang="en-US" dirty="0" smtClean="0"/>
              <a:t>Decorator</a:t>
            </a:r>
          </a:p>
          <a:p>
            <a:pPr marL="514350" indent="-514350">
              <a:buFont typeface="+mj-lt"/>
              <a:buAutoNum type="arabicPeriod"/>
            </a:pPr>
            <a:r>
              <a:rPr lang="en-US" dirty="0" smtClean="0"/>
              <a:t>Façade</a:t>
            </a:r>
          </a:p>
          <a:p>
            <a:pPr marL="514350" indent="-514350">
              <a:buFont typeface="+mj-lt"/>
              <a:buAutoNum type="arabicPeriod"/>
            </a:pPr>
            <a:r>
              <a:rPr lang="en-US" dirty="0" smtClean="0"/>
              <a:t>Factory Method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Catalog of design patterns (cont…)</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startAt="11"/>
            </a:pPr>
            <a:r>
              <a:rPr lang="en-US" dirty="0" smtClean="0"/>
              <a:t>Flyweight</a:t>
            </a:r>
          </a:p>
          <a:p>
            <a:pPr marL="514350" indent="-514350">
              <a:buFont typeface="+mj-lt"/>
              <a:buAutoNum type="arabicPeriod" startAt="11"/>
            </a:pPr>
            <a:r>
              <a:rPr lang="en-US" dirty="0" smtClean="0"/>
              <a:t>Interpreter</a:t>
            </a:r>
          </a:p>
          <a:p>
            <a:pPr marL="514350" indent="-514350">
              <a:buFont typeface="+mj-lt"/>
              <a:buAutoNum type="arabicPeriod" startAt="11"/>
            </a:pPr>
            <a:r>
              <a:rPr lang="en-US" dirty="0" smtClean="0"/>
              <a:t>Iterator</a:t>
            </a:r>
          </a:p>
          <a:p>
            <a:pPr marL="514350" indent="-514350">
              <a:buFont typeface="+mj-lt"/>
              <a:buAutoNum type="arabicPeriod" startAt="11"/>
            </a:pPr>
            <a:r>
              <a:rPr lang="en-US" dirty="0" smtClean="0"/>
              <a:t>Mediator</a:t>
            </a:r>
          </a:p>
          <a:p>
            <a:pPr marL="514350" indent="-514350">
              <a:buFont typeface="+mj-lt"/>
              <a:buAutoNum type="arabicPeriod" startAt="11"/>
            </a:pPr>
            <a:r>
              <a:rPr lang="en-US" dirty="0" smtClean="0"/>
              <a:t>Memento</a:t>
            </a:r>
          </a:p>
          <a:p>
            <a:pPr marL="514350" indent="-514350">
              <a:buFont typeface="+mj-lt"/>
              <a:buAutoNum type="arabicPeriod" startAt="11"/>
            </a:pPr>
            <a:r>
              <a:rPr lang="en-US" dirty="0" smtClean="0"/>
              <a:t>Observer</a:t>
            </a:r>
          </a:p>
          <a:p>
            <a:pPr marL="514350" indent="-514350">
              <a:buFont typeface="+mj-lt"/>
              <a:buAutoNum type="arabicPeriod" startAt="11"/>
            </a:pPr>
            <a:r>
              <a:rPr lang="en-US" dirty="0" smtClean="0"/>
              <a:t>Prototype</a:t>
            </a:r>
          </a:p>
          <a:p>
            <a:pPr marL="514350" indent="-514350">
              <a:buFont typeface="+mj-lt"/>
              <a:buAutoNum type="arabicPeriod" startAt="11"/>
            </a:pPr>
            <a:r>
              <a:rPr lang="en-US" dirty="0" smtClean="0"/>
              <a:t>Proxy</a:t>
            </a:r>
          </a:p>
          <a:p>
            <a:pPr marL="514350" indent="-514350">
              <a:buFont typeface="+mj-lt"/>
              <a:buAutoNum type="arabicPeriod" startAt="11"/>
            </a:pPr>
            <a:r>
              <a:rPr lang="en-US" dirty="0" smtClean="0"/>
              <a:t>Singleton</a:t>
            </a:r>
          </a:p>
          <a:p>
            <a:pPr marL="514350" indent="-514350">
              <a:buFont typeface="+mj-lt"/>
              <a:buAutoNum type="arabicPeriod" startAt="11"/>
            </a:pPr>
            <a:r>
              <a:rPr lang="en-US" dirty="0" smtClean="0"/>
              <a:t>State</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Catalog of design patterns (cont…)</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21"/>
            </a:pPr>
            <a:r>
              <a:rPr lang="en-US" dirty="0" smtClean="0"/>
              <a:t> Strategy</a:t>
            </a:r>
          </a:p>
          <a:p>
            <a:pPr marL="514350" indent="-514350">
              <a:buFont typeface="+mj-lt"/>
              <a:buAutoNum type="arabicPeriod" startAt="21"/>
            </a:pPr>
            <a:r>
              <a:rPr lang="en-US" dirty="0" smtClean="0"/>
              <a:t> Template Method</a:t>
            </a:r>
          </a:p>
          <a:p>
            <a:pPr marL="514350" indent="-514350">
              <a:buFont typeface="+mj-lt"/>
              <a:buAutoNum type="arabicPeriod" startAt="21"/>
            </a:pPr>
            <a:r>
              <a:rPr lang="en-US" dirty="0" smtClean="0"/>
              <a:t> Visitor</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Factory</a:t>
            </a:r>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2057400" y="1676400"/>
            <a:ext cx="5509262" cy="44283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Know what are design patterns?</a:t>
            </a:r>
          </a:p>
          <a:p>
            <a:r>
              <a:rPr lang="en-US" dirty="0" smtClean="0"/>
              <a:t>Know about GOF patterns.</a:t>
            </a:r>
          </a:p>
          <a:p>
            <a:r>
              <a:rPr lang="en-US" dirty="0" smtClean="0"/>
              <a:t>How to select and use a pattern?</a:t>
            </a:r>
          </a:p>
          <a:p>
            <a:r>
              <a:rPr lang="en-US" dirty="0" smtClean="0"/>
              <a:t>How to apply a pattern?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Adapter</a:t>
            </a:r>
            <a:endParaRPr lang="en-US" dirty="0"/>
          </a:p>
        </p:txBody>
      </p:sp>
      <p:pic>
        <p:nvPicPr>
          <p:cNvPr id="2051" name="Picture 3"/>
          <p:cNvPicPr>
            <a:picLocks noGrp="1" noChangeAspect="1" noChangeArrowheads="1"/>
          </p:cNvPicPr>
          <p:nvPr>
            <p:ph idx="1"/>
          </p:nvPr>
        </p:nvPicPr>
        <p:blipFill>
          <a:blip r:embed="rId3"/>
          <a:srcRect/>
          <a:stretch>
            <a:fillRect/>
          </a:stretch>
        </p:blipFill>
        <p:spPr bwMode="auto">
          <a:xfrm>
            <a:off x="1143000" y="2514600"/>
            <a:ext cx="7231400" cy="29186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a:t>
            </a:r>
            <a:endParaRPr lang="en-US" dirty="0"/>
          </a:p>
        </p:txBody>
      </p:sp>
      <p:pic>
        <p:nvPicPr>
          <p:cNvPr id="3076" name="Picture 4"/>
          <p:cNvPicPr>
            <a:picLocks noGrp="1" noChangeAspect="1" noChangeArrowheads="1"/>
          </p:cNvPicPr>
          <p:nvPr>
            <p:ph idx="1"/>
          </p:nvPr>
        </p:nvPicPr>
        <p:blipFill>
          <a:blip r:embed="rId3"/>
          <a:srcRect/>
          <a:stretch>
            <a:fillRect/>
          </a:stretch>
        </p:blipFill>
        <p:spPr bwMode="auto">
          <a:xfrm>
            <a:off x="1676400" y="1905000"/>
            <a:ext cx="5919853" cy="40997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Builder</a:t>
            </a:r>
            <a:endParaRPr lang="en-US" dirty="0"/>
          </a:p>
        </p:txBody>
      </p:sp>
      <p:pic>
        <p:nvPicPr>
          <p:cNvPr id="4098" name="Picture 2"/>
          <p:cNvPicPr>
            <a:picLocks noGrp="1" noChangeAspect="1" noChangeArrowheads="1"/>
          </p:cNvPicPr>
          <p:nvPr>
            <p:ph idx="1"/>
          </p:nvPr>
        </p:nvPicPr>
        <p:blipFill>
          <a:blip r:embed="rId3"/>
          <a:srcRect/>
          <a:stretch>
            <a:fillRect/>
          </a:stretch>
        </p:blipFill>
        <p:spPr bwMode="auto">
          <a:xfrm>
            <a:off x="1981200" y="1600200"/>
            <a:ext cx="5459365" cy="45092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of Responsibility</a:t>
            </a:r>
            <a:endParaRPr lang="en-US" dirty="0"/>
          </a:p>
        </p:txBody>
      </p:sp>
      <p:pic>
        <p:nvPicPr>
          <p:cNvPr id="5122" name="Picture 2"/>
          <p:cNvPicPr>
            <a:picLocks noGrp="1" noChangeAspect="1" noChangeArrowheads="1"/>
          </p:cNvPicPr>
          <p:nvPr>
            <p:ph idx="1"/>
          </p:nvPr>
        </p:nvPicPr>
        <p:blipFill>
          <a:blip r:embed="rId3"/>
          <a:srcRect/>
          <a:stretch>
            <a:fillRect/>
          </a:stretch>
        </p:blipFill>
        <p:spPr bwMode="auto">
          <a:xfrm>
            <a:off x="1676400" y="1676400"/>
            <a:ext cx="6051354" cy="44473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a:t>
            </a:r>
            <a:endParaRPr lang="en-US" dirty="0"/>
          </a:p>
        </p:txBody>
      </p:sp>
      <p:pic>
        <p:nvPicPr>
          <p:cNvPr id="6146" name="Picture 2"/>
          <p:cNvPicPr>
            <a:picLocks noGrp="1" noChangeAspect="1" noChangeArrowheads="1"/>
          </p:cNvPicPr>
          <p:nvPr>
            <p:ph idx="1"/>
          </p:nvPr>
        </p:nvPicPr>
        <p:blipFill>
          <a:blip r:embed="rId3"/>
          <a:srcRect/>
          <a:stretch>
            <a:fillRect/>
          </a:stretch>
        </p:blipFill>
        <p:spPr bwMode="auto">
          <a:xfrm>
            <a:off x="1143000" y="1981200"/>
            <a:ext cx="6886907" cy="3552031"/>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Composite</a:t>
            </a:r>
            <a:endParaRPr lang="en-US" dirty="0"/>
          </a:p>
        </p:txBody>
      </p:sp>
      <p:pic>
        <p:nvPicPr>
          <p:cNvPr id="7170" name="Picture 2"/>
          <p:cNvPicPr>
            <a:picLocks noGrp="1" noChangeAspect="1" noChangeArrowheads="1"/>
          </p:cNvPicPr>
          <p:nvPr>
            <p:ph idx="1"/>
          </p:nvPr>
        </p:nvPicPr>
        <p:blipFill>
          <a:blip r:embed="rId3"/>
          <a:srcRect/>
          <a:stretch>
            <a:fillRect/>
          </a:stretch>
        </p:blipFill>
        <p:spPr bwMode="auto">
          <a:xfrm>
            <a:off x="1676400" y="1752600"/>
            <a:ext cx="6134930" cy="44283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Decorator</a:t>
            </a:r>
            <a:endParaRPr lang="en-US" dirty="0"/>
          </a:p>
        </p:txBody>
      </p:sp>
      <p:pic>
        <p:nvPicPr>
          <p:cNvPr id="8194" name="Picture 2"/>
          <p:cNvPicPr>
            <a:picLocks noGrp="1" noChangeAspect="1" noChangeArrowheads="1"/>
          </p:cNvPicPr>
          <p:nvPr>
            <p:ph idx="1"/>
          </p:nvPr>
        </p:nvPicPr>
        <p:blipFill>
          <a:blip r:embed="rId3"/>
          <a:srcRect/>
          <a:stretch>
            <a:fillRect/>
          </a:stretch>
        </p:blipFill>
        <p:spPr bwMode="auto">
          <a:xfrm>
            <a:off x="2286000" y="1295400"/>
            <a:ext cx="4428356" cy="5023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Façade</a:t>
            </a:r>
            <a:endParaRPr lang="en-US" dirty="0"/>
          </a:p>
        </p:txBody>
      </p:sp>
      <p:pic>
        <p:nvPicPr>
          <p:cNvPr id="9218" name="Picture 2"/>
          <p:cNvPicPr>
            <a:picLocks noGrp="1" noChangeAspect="1" noChangeArrowheads="1"/>
          </p:cNvPicPr>
          <p:nvPr>
            <p:ph idx="1"/>
          </p:nvPr>
        </p:nvPicPr>
        <p:blipFill>
          <a:blip r:embed="rId3"/>
          <a:srcRect/>
          <a:stretch>
            <a:fillRect/>
          </a:stretch>
        </p:blipFill>
        <p:spPr bwMode="auto">
          <a:xfrm>
            <a:off x="2057400" y="1828800"/>
            <a:ext cx="5273651" cy="3699669"/>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Factory Method</a:t>
            </a:r>
            <a:endParaRPr lang="en-US" dirty="0"/>
          </a:p>
        </p:txBody>
      </p:sp>
      <p:pic>
        <p:nvPicPr>
          <p:cNvPr id="10242" name="Picture 2"/>
          <p:cNvPicPr>
            <a:picLocks noGrp="1" noChangeAspect="1" noChangeArrowheads="1"/>
          </p:cNvPicPr>
          <p:nvPr>
            <p:ph idx="1"/>
          </p:nvPr>
        </p:nvPicPr>
        <p:blipFill>
          <a:blip r:embed="rId3"/>
          <a:srcRect/>
          <a:stretch>
            <a:fillRect/>
          </a:stretch>
        </p:blipFill>
        <p:spPr bwMode="auto">
          <a:xfrm>
            <a:off x="2133600" y="1676400"/>
            <a:ext cx="4806994" cy="4556919"/>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Flyweight</a:t>
            </a:r>
            <a:endParaRPr lang="en-US" dirty="0"/>
          </a:p>
        </p:txBody>
      </p:sp>
      <p:pic>
        <p:nvPicPr>
          <p:cNvPr id="11266" name="Picture 2"/>
          <p:cNvPicPr>
            <a:picLocks noGrp="1" noChangeAspect="1" noChangeArrowheads="1"/>
          </p:cNvPicPr>
          <p:nvPr>
            <p:ph idx="1"/>
          </p:nvPr>
        </p:nvPicPr>
        <p:blipFill>
          <a:blip r:embed="rId3"/>
          <a:srcRect/>
          <a:stretch>
            <a:fillRect/>
          </a:stretch>
        </p:blipFill>
        <p:spPr bwMode="auto">
          <a:xfrm>
            <a:off x="914400" y="2209800"/>
            <a:ext cx="7506799" cy="3399631"/>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Introduction to design patterns</a:t>
            </a:r>
          </a:p>
          <a:p>
            <a:pPr lvl="1"/>
            <a:r>
              <a:rPr lang="en-US" dirty="0" smtClean="0"/>
              <a:t>What is a design pattern?</a:t>
            </a:r>
          </a:p>
          <a:p>
            <a:pPr lvl="1"/>
            <a:r>
              <a:rPr lang="en-US" dirty="0" smtClean="0"/>
              <a:t>Need of design patterns</a:t>
            </a:r>
          </a:p>
          <a:p>
            <a:pPr lvl="1"/>
            <a:r>
              <a:rPr lang="en-US" dirty="0" smtClean="0"/>
              <a:t>Use of design patterns</a:t>
            </a:r>
          </a:p>
          <a:p>
            <a:pPr lvl="1"/>
            <a:r>
              <a:rPr lang="en-US" dirty="0" smtClean="0"/>
              <a:t>Design patterns in Smalltalk MVC</a:t>
            </a:r>
          </a:p>
          <a:p>
            <a:pPr lvl="1"/>
            <a:r>
              <a:rPr lang="en-US" dirty="0" smtClean="0"/>
              <a:t>Describing design patterns</a:t>
            </a:r>
          </a:p>
          <a:p>
            <a:pPr lvl="1"/>
            <a:r>
              <a:rPr lang="en-US" dirty="0" smtClean="0"/>
              <a:t>Catalog of design patterns</a:t>
            </a:r>
          </a:p>
          <a:p>
            <a:pPr lvl="1"/>
            <a:r>
              <a:rPr lang="en-US" dirty="0" smtClean="0"/>
              <a:t>Organizing the catalog</a:t>
            </a:r>
          </a:p>
          <a:p>
            <a:pPr lvl="1"/>
            <a:r>
              <a:rPr lang="en-US" dirty="0" smtClean="0"/>
              <a:t>How to select a design pattern?</a:t>
            </a:r>
          </a:p>
          <a:p>
            <a:pPr lvl="1"/>
            <a:r>
              <a:rPr lang="en-US" dirty="0" smtClean="0"/>
              <a:t>How to use a design pattern?</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Interpreter</a:t>
            </a:r>
            <a:endParaRPr lang="en-US" dirty="0"/>
          </a:p>
        </p:txBody>
      </p:sp>
      <p:pic>
        <p:nvPicPr>
          <p:cNvPr id="12290" name="Picture 2"/>
          <p:cNvPicPr>
            <a:picLocks noGrp="1" noChangeAspect="1" noChangeArrowheads="1"/>
          </p:cNvPicPr>
          <p:nvPr>
            <p:ph idx="1"/>
          </p:nvPr>
        </p:nvPicPr>
        <p:blipFill>
          <a:blip r:embed="rId3"/>
          <a:srcRect/>
          <a:stretch>
            <a:fillRect/>
          </a:stretch>
        </p:blipFill>
        <p:spPr bwMode="auto">
          <a:xfrm>
            <a:off x="1600200" y="1524000"/>
            <a:ext cx="6407110" cy="4909344"/>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Iterator</a:t>
            </a:r>
            <a:endParaRPr lang="en-US" dirty="0"/>
          </a:p>
        </p:txBody>
      </p:sp>
      <p:pic>
        <p:nvPicPr>
          <p:cNvPr id="13314" name="Picture 2"/>
          <p:cNvPicPr>
            <a:picLocks noGrp="1" noChangeAspect="1" noChangeArrowheads="1"/>
          </p:cNvPicPr>
          <p:nvPr>
            <p:ph idx="1"/>
          </p:nvPr>
        </p:nvPicPr>
        <p:blipFill>
          <a:blip r:embed="rId3"/>
          <a:srcRect/>
          <a:stretch>
            <a:fillRect/>
          </a:stretch>
        </p:blipFill>
        <p:spPr bwMode="auto">
          <a:xfrm>
            <a:off x="1143000" y="1752600"/>
            <a:ext cx="7170441" cy="4247356"/>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Mediator</a:t>
            </a:r>
            <a:endParaRPr lang="en-US" dirty="0"/>
          </a:p>
        </p:txBody>
      </p:sp>
      <p:pic>
        <p:nvPicPr>
          <p:cNvPr id="14338" name="Picture 2"/>
          <p:cNvPicPr>
            <a:picLocks noGrp="1" noChangeAspect="1" noChangeArrowheads="1"/>
          </p:cNvPicPr>
          <p:nvPr>
            <p:ph idx="1"/>
          </p:nvPr>
        </p:nvPicPr>
        <p:blipFill>
          <a:blip r:embed="rId3"/>
          <a:srcRect/>
          <a:stretch>
            <a:fillRect/>
          </a:stretch>
        </p:blipFill>
        <p:spPr bwMode="auto">
          <a:xfrm>
            <a:off x="1143000" y="1905000"/>
            <a:ext cx="6526309" cy="3823494"/>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Memento</a:t>
            </a:r>
            <a:endParaRPr lang="en-US" dirty="0"/>
          </a:p>
        </p:txBody>
      </p:sp>
      <p:pic>
        <p:nvPicPr>
          <p:cNvPr id="15362" name="Picture 2"/>
          <p:cNvPicPr>
            <a:picLocks noGrp="1" noChangeAspect="1" noChangeArrowheads="1"/>
          </p:cNvPicPr>
          <p:nvPr>
            <p:ph idx="1"/>
          </p:nvPr>
        </p:nvPicPr>
        <p:blipFill>
          <a:blip r:embed="rId3"/>
          <a:srcRect/>
          <a:stretch>
            <a:fillRect/>
          </a:stretch>
        </p:blipFill>
        <p:spPr bwMode="auto">
          <a:xfrm>
            <a:off x="1219200" y="1600200"/>
            <a:ext cx="7215069" cy="4018756"/>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Observer</a:t>
            </a:r>
            <a:endParaRPr lang="en-US" dirty="0"/>
          </a:p>
        </p:txBody>
      </p:sp>
      <p:pic>
        <p:nvPicPr>
          <p:cNvPr id="16386" name="Picture 2"/>
          <p:cNvPicPr>
            <a:picLocks noGrp="1" noChangeAspect="1" noChangeArrowheads="1"/>
          </p:cNvPicPr>
          <p:nvPr>
            <p:ph idx="1"/>
          </p:nvPr>
        </p:nvPicPr>
        <p:blipFill>
          <a:blip r:embed="rId3"/>
          <a:srcRect/>
          <a:stretch>
            <a:fillRect/>
          </a:stretch>
        </p:blipFill>
        <p:spPr bwMode="auto">
          <a:xfrm>
            <a:off x="1752600" y="1066800"/>
            <a:ext cx="5435203" cy="5195094"/>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a:t>
            </a:r>
            <a:endParaRPr lang="en-US" dirty="0"/>
          </a:p>
        </p:txBody>
      </p:sp>
      <p:pic>
        <p:nvPicPr>
          <p:cNvPr id="17410" name="Picture 2"/>
          <p:cNvPicPr>
            <a:picLocks noGrp="1" noChangeAspect="1" noChangeArrowheads="1"/>
          </p:cNvPicPr>
          <p:nvPr>
            <p:ph idx="1"/>
          </p:nvPr>
        </p:nvPicPr>
        <p:blipFill>
          <a:blip r:embed="rId3"/>
          <a:srcRect/>
          <a:stretch>
            <a:fillRect/>
          </a:stretch>
        </p:blipFill>
        <p:spPr bwMode="auto">
          <a:xfrm>
            <a:off x="1219200" y="1752600"/>
            <a:ext cx="6662723" cy="4223544"/>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Proxy</a:t>
            </a:r>
            <a:endParaRPr lang="en-US" dirty="0"/>
          </a:p>
        </p:txBody>
      </p:sp>
      <p:pic>
        <p:nvPicPr>
          <p:cNvPr id="18434" name="Picture 2"/>
          <p:cNvPicPr>
            <a:picLocks noGrp="1" noChangeAspect="1" noChangeArrowheads="1"/>
          </p:cNvPicPr>
          <p:nvPr>
            <p:ph idx="1"/>
          </p:nvPr>
        </p:nvPicPr>
        <p:blipFill>
          <a:blip r:embed="rId3"/>
          <a:srcRect/>
          <a:stretch>
            <a:fillRect/>
          </a:stretch>
        </p:blipFill>
        <p:spPr bwMode="auto">
          <a:xfrm>
            <a:off x="1066800" y="1828800"/>
            <a:ext cx="7277732" cy="3590131"/>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Singleton</a:t>
            </a:r>
            <a:endParaRPr lang="en-US" dirty="0"/>
          </a:p>
        </p:txBody>
      </p:sp>
      <p:pic>
        <p:nvPicPr>
          <p:cNvPr id="19458" name="Picture 2"/>
          <p:cNvPicPr>
            <a:picLocks noGrp="1" noChangeAspect="1" noChangeArrowheads="1"/>
          </p:cNvPicPr>
          <p:nvPr>
            <p:ph idx="1"/>
          </p:nvPr>
        </p:nvPicPr>
        <p:blipFill>
          <a:blip r:embed="rId3"/>
          <a:srcRect/>
          <a:stretch>
            <a:fillRect/>
          </a:stretch>
        </p:blipFill>
        <p:spPr bwMode="auto">
          <a:xfrm>
            <a:off x="1600200" y="2514600"/>
            <a:ext cx="5764879" cy="2623344"/>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a:t>
            </a:r>
            <a:endParaRPr lang="en-US" dirty="0"/>
          </a:p>
        </p:txBody>
      </p:sp>
      <p:pic>
        <p:nvPicPr>
          <p:cNvPr id="20482" name="Picture 2"/>
          <p:cNvPicPr>
            <a:picLocks noGrp="1" noChangeAspect="1" noChangeArrowheads="1"/>
          </p:cNvPicPr>
          <p:nvPr>
            <p:ph idx="1"/>
          </p:nvPr>
        </p:nvPicPr>
        <p:blipFill>
          <a:blip r:embed="rId3"/>
          <a:srcRect/>
          <a:stretch>
            <a:fillRect/>
          </a:stretch>
        </p:blipFill>
        <p:spPr bwMode="auto">
          <a:xfrm>
            <a:off x="762000" y="1676400"/>
            <a:ext cx="7610861" cy="4299744"/>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a:t>
            </a:r>
            <a:endParaRPr lang="en-US" dirty="0"/>
          </a:p>
        </p:txBody>
      </p:sp>
      <p:pic>
        <p:nvPicPr>
          <p:cNvPr id="21506" name="Picture 2"/>
          <p:cNvPicPr>
            <a:picLocks noGrp="1" noChangeAspect="1" noChangeArrowheads="1"/>
          </p:cNvPicPr>
          <p:nvPr>
            <p:ph idx="1"/>
          </p:nvPr>
        </p:nvPicPr>
        <p:blipFill>
          <a:blip r:embed="rId3"/>
          <a:srcRect/>
          <a:stretch>
            <a:fillRect/>
          </a:stretch>
        </p:blipFill>
        <p:spPr bwMode="auto">
          <a:xfrm>
            <a:off x="914400" y="1981200"/>
            <a:ext cx="7538768" cy="323294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(cont…)</a:t>
            </a:r>
            <a:endParaRPr lang="en-US" dirty="0"/>
          </a:p>
        </p:txBody>
      </p:sp>
      <p:sp>
        <p:nvSpPr>
          <p:cNvPr id="3" name="Content Placeholder 2"/>
          <p:cNvSpPr>
            <a:spLocks noGrp="1"/>
          </p:cNvSpPr>
          <p:nvPr>
            <p:ph idx="1"/>
          </p:nvPr>
        </p:nvSpPr>
        <p:spPr/>
        <p:txBody>
          <a:bodyPr/>
          <a:lstStyle/>
          <a:p>
            <a:r>
              <a:rPr lang="en-US" dirty="0" smtClean="0"/>
              <a:t>Creational patterns</a:t>
            </a:r>
          </a:p>
          <a:p>
            <a:pPr lvl="1"/>
            <a:r>
              <a:rPr lang="en-US" dirty="0" smtClean="0"/>
              <a:t>Introduction</a:t>
            </a:r>
          </a:p>
          <a:p>
            <a:pPr lvl="1"/>
            <a:r>
              <a:rPr lang="en-US" dirty="0" smtClean="0"/>
              <a:t>Singleton</a:t>
            </a:r>
          </a:p>
          <a:p>
            <a:pPr lvl="1"/>
            <a:r>
              <a:rPr lang="en-US" dirty="0" smtClean="0"/>
              <a:t>Abstract Factory</a:t>
            </a:r>
          </a:p>
          <a:p>
            <a:pPr lvl="1"/>
            <a:r>
              <a:rPr lang="en-US" dirty="0" smtClean="0"/>
              <a:t>Factory Method</a:t>
            </a:r>
          </a:p>
          <a:p>
            <a:pPr lvl="1"/>
            <a:r>
              <a:rPr lang="en-US" dirty="0" smtClean="0"/>
              <a:t>Builder</a:t>
            </a:r>
          </a:p>
          <a:p>
            <a:pPr lvl="1"/>
            <a:r>
              <a:rPr lang="en-US" dirty="0" smtClean="0"/>
              <a:t>Prototype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Method</a:t>
            </a:r>
            <a:endParaRPr lang="en-US" dirty="0"/>
          </a:p>
        </p:txBody>
      </p:sp>
      <p:pic>
        <p:nvPicPr>
          <p:cNvPr id="22530" name="Picture 2"/>
          <p:cNvPicPr>
            <a:picLocks noGrp="1" noChangeAspect="1" noChangeArrowheads="1"/>
          </p:cNvPicPr>
          <p:nvPr>
            <p:ph idx="1"/>
          </p:nvPr>
        </p:nvPicPr>
        <p:blipFill>
          <a:blip r:embed="rId3"/>
          <a:srcRect/>
          <a:stretch>
            <a:fillRect/>
          </a:stretch>
        </p:blipFill>
        <p:spPr bwMode="auto">
          <a:xfrm>
            <a:off x="1371600" y="1828800"/>
            <a:ext cx="6668000" cy="4175919"/>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Visitor</a:t>
            </a:r>
            <a:endParaRPr lang="en-US" dirty="0"/>
          </a:p>
        </p:txBody>
      </p:sp>
      <p:pic>
        <p:nvPicPr>
          <p:cNvPr id="23554" name="Picture 2"/>
          <p:cNvPicPr>
            <a:picLocks noGrp="1" noChangeAspect="1" noChangeArrowheads="1"/>
          </p:cNvPicPr>
          <p:nvPr>
            <p:ph idx="1"/>
          </p:nvPr>
        </p:nvPicPr>
        <p:blipFill>
          <a:blip r:embed="rId3"/>
          <a:srcRect/>
          <a:stretch>
            <a:fillRect/>
          </a:stretch>
        </p:blipFill>
        <p:spPr bwMode="auto">
          <a:xfrm>
            <a:off x="1295400" y="1828800"/>
            <a:ext cx="6817656" cy="4152106"/>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the catalog</a:t>
            </a:r>
            <a:endParaRPr lang="en-US" dirty="0"/>
          </a:p>
        </p:txBody>
      </p:sp>
      <p:pic>
        <p:nvPicPr>
          <p:cNvPr id="21506" name="Picture 2" descr="C:\Users\User\Desktop\images\Unit - 5\oraganization-of-catalog.png"/>
          <p:cNvPicPr>
            <a:picLocks noGrp="1" noChangeAspect="1" noChangeArrowheads="1"/>
          </p:cNvPicPr>
          <p:nvPr>
            <p:ph idx="1"/>
          </p:nvPr>
        </p:nvPicPr>
        <p:blipFill>
          <a:blip r:embed="rId3"/>
          <a:srcRect/>
          <a:stretch>
            <a:fillRect/>
          </a:stretch>
        </p:blipFill>
        <p:spPr bwMode="auto">
          <a:xfrm>
            <a:off x="609600" y="1801099"/>
            <a:ext cx="8077200" cy="412416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select a design pattern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Consider how design patterns solve design problems</a:t>
            </a:r>
          </a:p>
          <a:p>
            <a:endParaRPr lang="en-US" dirty="0" smtClean="0"/>
          </a:p>
          <a:p>
            <a:r>
              <a:rPr lang="en-US" dirty="0" smtClean="0"/>
              <a:t>Scan intent sections</a:t>
            </a:r>
          </a:p>
          <a:p>
            <a:endParaRPr lang="en-US" dirty="0" smtClean="0"/>
          </a:p>
          <a:p>
            <a:r>
              <a:rPr lang="en-US" dirty="0" smtClean="0"/>
              <a:t>Study how patterns interrelate</a:t>
            </a:r>
          </a:p>
          <a:p>
            <a:endParaRPr lang="en-US" dirty="0" smtClean="0"/>
          </a:p>
          <a:p>
            <a:r>
              <a:rPr lang="en-US" dirty="0" smtClean="0"/>
              <a:t>Study patterns of like purpose</a:t>
            </a:r>
          </a:p>
          <a:p>
            <a:endParaRPr lang="en-US" dirty="0" smtClean="0"/>
          </a:p>
          <a:p>
            <a:r>
              <a:rPr lang="en-US" dirty="0" smtClean="0"/>
              <a:t>Examine a cause of redesign</a:t>
            </a:r>
          </a:p>
          <a:p>
            <a:endParaRPr lang="en-US" dirty="0" smtClean="0"/>
          </a:p>
          <a:p>
            <a:r>
              <a:rPr lang="en-US" dirty="0" smtClean="0"/>
              <a:t>Consider what should be variable in your design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images\Unit - 5\design-pattern-relationships.jpg"/>
          <p:cNvPicPr>
            <a:picLocks noChangeAspect="1" noChangeArrowheads="1"/>
          </p:cNvPicPr>
          <p:nvPr/>
        </p:nvPicPr>
        <p:blipFill>
          <a:blip r:embed="rId2"/>
          <a:srcRect/>
          <a:stretch>
            <a:fillRect/>
          </a:stretch>
        </p:blipFill>
        <p:spPr bwMode="auto">
          <a:xfrm>
            <a:off x="914400" y="457200"/>
            <a:ext cx="5019675" cy="5905500"/>
          </a:xfrm>
          <a:prstGeom prst="rect">
            <a:avLst/>
          </a:prstGeom>
          <a:noFill/>
        </p:spPr>
      </p:pic>
      <p:sp>
        <p:nvSpPr>
          <p:cNvPr id="5" name="TextBox 4"/>
          <p:cNvSpPr txBox="1"/>
          <p:nvPr/>
        </p:nvSpPr>
        <p:spPr>
          <a:xfrm>
            <a:off x="6705600" y="457200"/>
            <a:ext cx="1981199" cy="1015663"/>
          </a:xfrm>
          <a:prstGeom prst="rect">
            <a:avLst/>
          </a:prstGeom>
          <a:noFill/>
        </p:spPr>
        <p:txBody>
          <a:bodyPr wrap="square" rtlCol="0">
            <a:spAutoFit/>
          </a:bodyPr>
          <a:lstStyle/>
          <a:p>
            <a:r>
              <a:rPr lang="en-US" sz="2000" b="1" dirty="0" smtClean="0"/>
              <a:t>Relationships </a:t>
            </a:r>
          </a:p>
          <a:p>
            <a:r>
              <a:rPr lang="en-US" sz="2000" b="1" dirty="0" smtClean="0"/>
              <a:t>between patterns</a:t>
            </a:r>
            <a:endParaRPr lang="en-US" sz="20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a design pattern</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Read the pattern once through for a overview.</a:t>
            </a:r>
          </a:p>
          <a:p>
            <a:pPr marL="514350" indent="-514350">
              <a:buFont typeface="+mj-lt"/>
              <a:buAutoNum type="arabicPeriod"/>
            </a:pPr>
            <a:r>
              <a:rPr lang="en-US" dirty="0" smtClean="0"/>
              <a:t>Study the structure, participants and collaborations sections.</a:t>
            </a:r>
            <a:endParaRPr lang="en-US" dirty="0"/>
          </a:p>
          <a:p>
            <a:pPr marL="514350" indent="-514350">
              <a:buFont typeface="+mj-lt"/>
              <a:buAutoNum type="arabicPeriod"/>
            </a:pPr>
            <a:r>
              <a:rPr lang="en-US" dirty="0" smtClean="0"/>
              <a:t>Look at the sample code section to see a concrete example of the pattern in action.</a:t>
            </a:r>
          </a:p>
          <a:p>
            <a:pPr marL="514350" indent="-514350">
              <a:buFont typeface="+mj-lt"/>
              <a:buAutoNum type="arabicPeriod"/>
            </a:pPr>
            <a:r>
              <a:rPr lang="en-US" dirty="0" smtClean="0"/>
              <a:t>Choose names for pattern participants that are meaningful in the application context.</a:t>
            </a:r>
          </a:p>
          <a:p>
            <a:pPr marL="514350" indent="-514350">
              <a:buFont typeface="+mj-lt"/>
              <a:buAutoNum type="arabicPeriod"/>
            </a:pPr>
            <a:r>
              <a:rPr lang="en-US" dirty="0" smtClean="0"/>
              <a:t>Define the classes.</a:t>
            </a:r>
          </a:p>
          <a:p>
            <a:pPr marL="514350" indent="-514350">
              <a:buFont typeface="+mj-lt"/>
              <a:buAutoNum type="arabicPeriod"/>
            </a:pPr>
            <a:r>
              <a:rPr lang="en-US" dirty="0" smtClean="0"/>
              <a:t>Define application-specific names for the operations in the pattern.</a:t>
            </a:r>
          </a:p>
          <a:p>
            <a:pPr marL="514350" indent="-514350">
              <a:buFont typeface="+mj-lt"/>
              <a:buAutoNum type="arabicPeriod"/>
            </a:pPr>
            <a:r>
              <a:rPr lang="en-US" dirty="0" smtClean="0"/>
              <a:t>Implement the operations to carry out the responsibilities and collaborations in the pattern.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667000"/>
            <a:ext cx="8077200" cy="1143000"/>
          </a:xfrm>
        </p:spPr>
        <p:txBody>
          <a:bodyPr/>
          <a:lstStyle/>
          <a:p>
            <a:pPr algn="ctr"/>
            <a:r>
              <a:rPr lang="en-US" dirty="0" smtClean="0"/>
              <a:t>Creational Patterns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Deals with how objects are created.</a:t>
            </a:r>
          </a:p>
          <a:p>
            <a:endParaRPr lang="en-US" dirty="0" smtClean="0"/>
          </a:p>
          <a:p>
            <a:r>
              <a:rPr lang="en-US" dirty="0" smtClean="0"/>
              <a:t>Increase the system’s flexibility in terms of what, who, how and when the object is created.</a:t>
            </a:r>
          </a:p>
          <a:p>
            <a:endParaRPr lang="en-US" dirty="0" smtClean="0"/>
          </a:p>
          <a:p>
            <a:r>
              <a:rPr lang="en-US" dirty="0" smtClean="0"/>
              <a:t>Further classified into two types:</a:t>
            </a:r>
          </a:p>
          <a:p>
            <a:pPr marL="971550" lvl="1" indent="-514350">
              <a:buFont typeface="+mj-lt"/>
              <a:buAutoNum type="arabicPeriod"/>
            </a:pPr>
            <a:r>
              <a:rPr lang="en-US" dirty="0" smtClean="0"/>
              <a:t>Class-creational patterns</a:t>
            </a:r>
          </a:p>
          <a:p>
            <a:pPr marL="971550" lvl="1" indent="-514350">
              <a:buFont typeface="+mj-lt"/>
              <a:buAutoNum type="arabicPeriod"/>
            </a:pPr>
            <a:r>
              <a:rPr lang="en-US" dirty="0" smtClean="0"/>
              <a:t>Object-creational patterns</a:t>
            </a:r>
          </a:p>
          <a:p>
            <a:endParaRPr lang="en-US" dirty="0" smtClean="0"/>
          </a:p>
          <a:p>
            <a:r>
              <a:rPr lang="en-US" dirty="0" smtClean="0"/>
              <a:t>Five creational patterns:</a:t>
            </a:r>
          </a:p>
          <a:p>
            <a:pPr marL="971550" lvl="1" indent="-514350">
              <a:buFont typeface="+mj-lt"/>
              <a:buAutoNum type="arabicPeriod"/>
            </a:pPr>
            <a:r>
              <a:rPr lang="en-US" dirty="0" smtClean="0"/>
              <a:t>Abstract Factory</a:t>
            </a:r>
          </a:p>
          <a:p>
            <a:pPr marL="971550" lvl="1" indent="-514350">
              <a:buFont typeface="+mj-lt"/>
              <a:buAutoNum type="arabicPeriod"/>
            </a:pPr>
            <a:r>
              <a:rPr lang="en-US" dirty="0" smtClean="0"/>
              <a:t>Builder</a:t>
            </a:r>
          </a:p>
          <a:p>
            <a:pPr marL="971550" lvl="1" indent="-514350">
              <a:buFont typeface="+mj-lt"/>
              <a:buAutoNum type="arabicPeriod"/>
            </a:pPr>
            <a:r>
              <a:rPr lang="en-US" dirty="0" smtClean="0"/>
              <a:t>Factory Method</a:t>
            </a:r>
          </a:p>
          <a:p>
            <a:pPr marL="971550" lvl="1" indent="-514350">
              <a:buFont typeface="+mj-lt"/>
              <a:buAutoNum type="arabicPeriod"/>
            </a:pPr>
            <a:r>
              <a:rPr lang="en-US" dirty="0" smtClean="0"/>
              <a:t>Prototype</a:t>
            </a:r>
          </a:p>
          <a:p>
            <a:pPr marL="971550" lvl="1" indent="-514350">
              <a:buFont typeface="+mj-lt"/>
              <a:buAutoNum type="arabicPeriod"/>
            </a:pPr>
            <a:r>
              <a:rPr lang="en-US" dirty="0" smtClean="0"/>
              <a:t>Singleton</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Singleton Pattern</a:t>
            </a:r>
            <a:endParaRPr lang="en-US" dirty="0"/>
          </a:p>
        </p:txBody>
      </p:sp>
      <p:sp>
        <p:nvSpPr>
          <p:cNvPr id="3" name="Content Placeholder 2"/>
          <p:cNvSpPr>
            <a:spLocks noGrp="1"/>
          </p:cNvSpPr>
          <p:nvPr>
            <p:ph idx="1"/>
          </p:nvPr>
        </p:nvSpPr>
        <p:spPr/>
        <p:txBody>
          <a:bodyPr/>
          <a:lstStyle/>
          <a:p>
            <a:r>
              <a:rPr lang="en-US" dirty="0" smtClean="0"/>
              <a:t>To create exactly one object of a class and to provide a global point of access to it.</a:t>
            </a:r>
          </a:p>
          <a:p>
            <a:endParaRPr lang="en-US" dirty="0" smtClean="0"/>
          </a:p>
          <a:p>
            <a:endParaRPr lang="en-US" dirty="0"/>
          </a:p>
        </p:txBody>
      </p:sp>
      <p:pic>
        <p:nvPicPr>
          <p:cNvPr id="1027" name="Picture 3"/>
          <p:cNvPicPr>
            <a:picLocks noChangeAspect="1" noChangeArrowheads="1"/>
          </p:cNvPicPr>
          <p:nvPr/>
        </p:nvPicPr>
        <p:blipFill>
          <a:blip r:embed="rId3"/>
          <a:srcRect/>
          <a:stretch>
            <a:fillRect/>
          </a:stretch>
        </p:blipFill>
        <p:spPr bwMode="auto">
          <a:xfrm>
            <a:off x="3200400" y="3200400"/>
            <a:ext cx="3846591" cy="2943225"/>
          </a:xfrm>
          <a:prstGeom prst="rect">
            <a:avLst/>
          </a:prstGeom>
          <a:noFill/>
          <a:ln w="9525">
            <a:noFill/>
            <a:miter lim="800000"/>
            <a:headEnd/>
            <a:tailEnd/>
          </a:ln>
          <a:effectLst/>
        </p:spPr>
      </p:pic>
      <p:sp>
        <p:nvSpPr>
          <p:cNvPr id="5" name="TextBox 4"/>
          <p:cNvSpPr txBox="1"/>
          <p:nvPr/>
        </p:nvSpPr>
        <p:spPr>
          <a:xfrm>
            <a:off x="1219200" y="3124200"/>
            <a:ext cx="1233223" cy="400110"/>
          </a:xfrm>
          <a:prstGeom prst="rect">
            <a:avLst/>
          </a:prstGeom>
          <a:noFill/>
        </p:spPr>
        <p:txBody>
          <a:bodyPr wrap="none" rtlCol="0">
            <a:spAutoFit/>
          </a:bodyPr>
          <a:lstStyle/>
          <a:p>
            <a:r>
              <a:rPr lang="en-US" sz="2000" b="1" dirty="0" smtClean="0"/>
              <a:t>Structure</a:t>
            </a:r>
            <a:endParaRPr lang="en-US" sz="20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Singleton Pattern (cont…)</a:t>
            </a:r>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2286000" y="2819400"/>
            <a:ext cx="4675468" cy="2085181"/>
          </a:xfrm>
          <a:prstGeom prst="rect">
            <a:avLst/>
          </a:prstGeom>
          <a:noFill/>
          <a:ln w="9525">
            <a:noFill/>
            <a:miter lim="800000"/>
            <a:headEnd/>
            <a:tailEnd/>
          </a:ln>
          <a:effectLst/>
        </p:spPr>
      </p:pic>
      <p:sp>
        <p:nvSpPr>
          <p:cNvPr id="5" name="TextBox 4"/>
          <p:cNvSpPr txBox="1"/>
          <p:nvPr/>
        </p:nvSpPr>
        <p:spPr>
          <a:xfrm>
            <a:off x="762000" y="1295400"/>
            <a:ext cx="3248838" cy="461665"/>
          </a:xfrm>
          <a:prstGeom prst="rect">
            <a:avLst/>
          </a:prstGeom>
          <a:noFill/>
        </p:spPr>
        <p:txBody>
          <a:bodyPr wrap="none" rtlCol="0">
            <a:spAutoFit/>
          </a:bodyPr>
          <a:lstStyle/>
          <a:p>
            <a:r>
              <a:rPr lang="en-US" sz="2400" b="1" dirty="0" smtClean="0"/>
              <a:t>Non-Software Example</a:t>
            </a:r>
            <a:endParaRPr lang="en-US"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(cont…)</a:t>
            </a:r>
            <a:endParaRPr lang="en-US" dirty="0"/>
          </a:p>
        </p:txBody>
      </p:sp>
      <p:sp>
        <p:nvSpPr>
          <p:cNvPr id="3" name="Content Placeholder 2"/>
          <p:cNvSpPr>
            <a:spLocks noGrp="1"/>
          </p:cNvSpPr>
          <p:nvPr>
            <p:ph idx="1"/>
          </p:nvPr>
        </p:nvSpPr>
        <p:spPr/>
        <p:txBody>
          <a:bodyPr/>
          <a:lstStyle/>
          <a:p>
            <a:r>
              <a:rPr lang="en-US" dirty="0" smtClean="0"/>
              <a:t>Structural Patterns</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Singleton Pattern (cont…)</a:t>
            </a:r>
            <a:endParaRPr lang="en-US" dirty="0"/>
          </a:p>
        </p:txBody>
      </p:sp>
      <p:sp>
        <p:nvSpPr>
          <p:cNvPr id="3" name="Content Placeholder 2"/>
          <p:cNvSpPr>
            <a:spLocks noGrp="1"/>
          </p:cNvSpPr>
          <p:nvPr>
            <p:ph idx="1"/>
          </p:nvPr>
        </p:nvSpPr>
        <p:spPr/>
        <p:txBody>
          <a:bodyPr/>
          <a:lstStyle/>
          <a:p>
            <a:pPr>
              <a:buNone/>
            </a:pPr>
            <a:r>
              <a:rPr lang="en-US" b="1" dirty="0" smtClean="0"/>
              <a:t>Motivation:</a:t>
            </a:r>
          </a:p>
          <a:p>
            <a:pPr marL="514350" indent="-514350">
              <a:buAutoNum type="arabicParenR"/>
            </a:pPr>
            <a:r>
              <a:rPr lang="en-US" dirty="0" smtClean="0"/>
              <a:t>Need to create exactly one user interface object.</a:t>
            </a:r>
          </a:p>
          <a:p>
            <a:pPr marL="514350" indent="-514350">
              <a:buAutoNum type="arabicParenR"/>
            </a:pPr>
            <a:r>
              <a:rPr lang="en-US" dirty="0" smtClean="0"/>
              <a:t>Need to create only one print spooler.</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Singleton Pattern (cont…)</a:t>
            </a:r>
            <a:endParaRPr lang="en-US" dirty="0"/>
          </a:p>
        </p:txBody>
      </p:sp>
      <p:sp>
        <p:nvSpPr>
          <p:cNvPr id="3" name="Content Placeholder 2"/>
          <p:cNvSpPr>
            <a:spLocks noGrp="1"/>
          </p:cNvSpPr>
          <p:nvPr>
            <p:ph idx="1"/>
          </p:nvPr>
        </p:nvSpPr>
        <p:spPr/>
        <p:txBody>
          <a:bodyPr>
            <a:normAutofit lnSpcReduction="10000"/>
          </a:bodyPr>
          <a:lstStyle/>
          <a:p>
            <a:pPr algn="just">
              <a:buNone/>
            </a:pPr>
            <a:r>
              <a:rPr lang="en-US" b="1" dirty="0" smtClean="0"/>
              <a:t>Applicability:</a:t>
            </a:r>
          </a:p>
          <a:p>
            <a:pPr algn="just">
              <a:buNone/>
            </a:pPr>
            <a:r>
              <a:rPr lang="en-US" dirty="0" smtClean="0"/>
              <a:t>Singleton Pattern can be used when:</a:t>
            </a:r>
          </a:p>
          <a:p>
            <a:pPr marL="228600" indent="-228600" algn="just">
              <a:buAutoNum type="arabicParenR"/>
            </a:pPr>
            <a:r>
              <a:rPr lang="en-US" dirty="0" smtClean="0"/>
              <a:t>There must be exactly one instance of a class and to provide a global point of access to it.</a:t>
            </a:r>
          </a:p>
          <a:p>
            <a:pPr marL="228600" indent="-228600" algn="just">
              <a:buNone/>
            </a:pPr>
            <a:endParaRPr lang="en-US" dirty="0" smtClean="0"/>
          </a:p>
          <a:p>
            <a:pPr marL="228600" indent="-228600" algn="just">
              <a:buNone/>
            </a:pPr>
            <a:r>
              <a:rPr lang="en-US" dirty="0" smtClean="0"/>
              <a:t>2)When the sole instance should be extensible by sub classing, and clients should be able to use the extended instance without modifying its code.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Singleton Pattern (cont…)</a:t>
            </a:r>
            <a:endParaRPr lang="en-US" dirty="0"/>
          </a:p>
        </p:txBody>
      </p:sp>
      <p:sp>
        <p:nvSpPr>
          <p:cNvPr id="3" name="Content Placeholder 2"/>
          <p:cNvSpPr>
            <a:spLocks noGrp="1"/>
          </p:cNvSpPr>
          <p:nvPr>
            <p:ph idx="1"/>
          </p:nvPr>
        </p:nvSpPr>
        <p:spPr/>
        <p:txBody>
          <a:bodyPr/>
          <a:lstStyle/>
          <a:p>
            <a:pPr>
              <a:buNone/>
            </a:pPr>
            <a:r>
              <a:rPr lang="en-US" b="1" dirty="0" smtClean="0"/>
              <a:t>Participants:</a:t>
            </a:r>
          </a:p>
          <a:p>
            <a:pPr marL="0" indent="0">
              <a:buNone/>
            </a:pPr>
            <a:r>
              <a:rPr lang="en-US" dirty="0" smtClean="0"/>
              <a:t>Consists of a “Singleton” class with the following members:</a:t>
            </a:r>
          </a:p>
          <a:p>
            <a:pPr marL="228600" indent="-228600">
              <a:buAutoNum type="arabicParenR"/>
            </a:pPr>
            <a:r>
              <a:rPr lang="en-US" dirty="0" smtClean="0"/>
              <a:t>A static data member</a:t>
            </a:r>
          </a:p>
          <a:p>
            <a:pPr marL="228600" indent="-228600">
              <a:buAutoNum type="arabicParenR"/>
            </a:pPr>
            <a:r>
              <a:rPr lang="en-US" dirty="0" smtClean="0"/>
              <a:t>A private constructor</a:t>
            </a:r>
          </a:p>
          <a:p>
            <a:pPr marL="228600" indent="-228600">
              <a:buAutoNum type="arabicParenR"/>
            </a:pPr>
            <a:r>
              <a:rPr lang="en-US" dirty="0" smtClean="0"/>
              <a:t>A static public method that returns a reference  to the static data member.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Singleton Pattern (cont…)</a:t>
            </a:r>
            <a:endParaRPr lang="en-US" dirty="0"/>
          </a:p>
        </p:txBody>
      </p:sp>
      <p:sp>
        <p:nvSpPr>
          <p:cNvPr id="3" name="Content Placeholder 2"/>
          <p:cNvSpPr>
            <a:spLocks noGrp="1"/>
          </p:cNvSpPr>
          <p:nvPr>
            <p:ph idx="1"/>
          </p:nvPr>
        </p:nvSpPr>
        <p:spPr/>
        <p:txBody>
          <a:bodyPr/>
          <a:lstStyle/>
          <a:p>
            <a:pPr>
              <a:buNone/>
            </a:pPr>
            <a:r>
              <a:rPr lang="en-US" b="1" dirty="0" smtClean="0"/>
              <a:t>Collaborations:</a:t>
            </a:r>
          </a:p>
          <a:p>
            <a:pPr marL="0" indent="0">
              <a:buNone/>
            </a:pPr>
            <a:r>
              <a:rPr lang="en-US" dirty="0" smtClean="0"/>
              <a:t>Clients access the singleton instance solely through the singleton’s class operation.</a:t>
            </a:r>
          </a:p>
          <a:p>
            <a:pPr>
              <a:buNone/>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Singleton Pattern (cont…)</a:t>
            </a:r>
            <a:endParaRPr lang="en-US" dirty="0"/>
          </a:p>
        </p:txBody>
      </p:sp>
      <p:sp>
        <p:nvSpPr>
          <p:cNvPr id="3" name="Content Placeholder 2"/>
          <p:cNvSpPr>
            <a:spLocks noGrp="1"/>
          </p:cNvSpPr>
          <p:nvPr>
            <p:ph idx="1"/>
          </p:nvPr>
        </p:nvSpPr>
        <p:spPr/>
        <p:txBody>
          <a:bodyPr/>
          <a:lstStyle/>
          <a:p>
            <a:pPr>
              <a:buNone/>
            </a:pPr>
            <a:r>
              <a:rPr lang="en-US" b="1" dirty="0" smtClean="0"/>
              <a:t>Consequences:</a:t>
            </a:r>
          </a:p>
          <a:p>
            <a:r>
              <a:rPr lang="en-US" dirty="0" smtClean="0"/>
              <a:t>Controlled access to sole instance.</a:t>
            </a:r>
          </a:p>
          <a:p>
            <a:r>
              <a:rPr lang="en-US" dirty="0" smtClean="0"/>
              <a:t>Reduced name space.</a:t>
            </a:r>
          </a:p>
          <a:p>
            <a:r>
              <a:rPr lang="en-US" dirty="0" smtClean="0"/>
              <a:t>Permits refinement of operations and representation.</a:t>
            </a:r>
          </a:p>
          <a:p>
            <a:r>
              <a:rPr lang="en-US" dirty="0" smtClean="0"/>
              <a:t>Permits a variable number of instances.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Singleton Pattern (cont…)</a:t>
            </a:r>
            <a:endParaRPr lang="en-US" dirty="0"/>
          </a:p>
        </p:txBody>
      </p:sp>
      <p:sp>
        <p:nvSpPr>
          <p:cNvPr id="3" name="Content Placeholder 2"/>
          <p:cNvSpPr>
            <a:spLocks noGrp="1"/>
          </p:cNvSpPr>
          <p:nvPr>
            <p:ph idx="1"/>
          </p:nvPr>
        </p:nvSpPr>
        <p:spPr>
          <a:xfrm>
            <a:off x="609600" y="1143000"/>
            <a:ext cx="8077200" cy="609599"/>
          </a:xfrm>
        </p:spPr>
        <p:txBody>
          <a:bodyPr/>
          <a:lstStyle/>
          <a:p>
            <a:pPr>
              <a:buNone/>
            </a:pPr>
            <a:r>
              <a:rPr lang="en-US" b="1" dirty="0" smtClean="0"/>
              <a:t>Implementation:</a:t>
            </a:r>
            <a:endParaRPr lang="en-US" b="1" dirty="0"/>
          </a:p>
        </p:txBody>
      </p:sp>
      <p:sp>
        <p:nvSpPr>
          <p:cNvPr id="4" name="TextBox 3"/>
          <p:cNvSpPr txBox="1"/>
          <p:nvPr/>
        </p:nvSpPr>
        <p:spPr>
          <a:xfrm>
            <a:off x="685800" y="1828800"/>
            <a:ext cx="5224507" cy="5016758"/>
          </a:xfrm>
          <a:prstGeom prst="rect">
            <a:avLst/>
          </a:prstGeom>
          <a:noFill/>
        </p:spPr>
        <p:txBody>
          <a:bodyPr wrap="none" rtlCol="0">
            <a:spAutoFit/>
          </a:bodyPr>
          <a:lstStyle/>
          <a:p>
            <a:r>
              <a:rPr lang="en-US" sz="1600" dirty="0" smtClean="0"/>
              <a:t>class Singleton</a:t>
            </a:r>
          </a:p>
          <a:p>
            <a:r>
              <a:rPr lang="en-US" sz="1600" dirty="0" smtClean="0"/>
              <a:t>{</a:t>
            </a:r>
          </a:p>
          <a:p>
            <a:r>
              <a:rPr lang="en-US" sz="1600" dirty="0" smtClean="0"/>
              <a:t>	private static Singleton instance;</a:t>
            </a:r>
          </a:p>
          <a:p>
            <a:r>
              <a:rPr lang="en-US" sz="1600" dirty="0" smtClean="0"/>
              <a:t>	private Singleton()</a:t>
            </a:r>
          </a:p>
          <a:p>
            <a:r>
              <a:rPr lang="en-US" sz="1600" dirty="0" smtClean="0"/>
              <a:t>	{</a:t>
            </a:r>
          </a:p>
          <a:p>
            <a:r>
              <a:rPr lang="en-US" sz="1600" dirty="0" smtClean="0"/>
              <a:t>		...</a:t>
            </a:r>
          </a:p>
          <a:p>
            <a:r>
              <a:rPr lang="en-US" sz="1600" dirty="0" smtClean="0"/>
              <a:t>	}</a:t>
            </a:r>
          </a:p>
          <a:p>
            <a:r>
              <a:rPr lang="en-US" sz="1600" dirty="0" smtClean="0"/>
              <a:t>	public static synchronized Singleton </a:t>
            </a:r>
            <a:r>
              <a:rPr lang="en-US" sz="1600" dirty="0" err="1" smtClean="0"/>
              <a:t>getInstance</a:t>
            </a:r>
            <a:r>
              <a:rPr lang="en-US" sz="1600" dirty="0" smtClean="0"/>
              <a:t>()</a:t>
            </a:r>
          </a:p>
          <a:p>
            <a:r>
              <a:rPr lang="en-US" sz="1600" dirty="0" smtClean="0"/>
              <a:t>	{</a:t>
            </a:r>
          </a:p>
          <a:p>
            <a:r>
              <a:rPr lang="en-US" sz="1600" dirty="0" smtClean="0"/>
              <a:t>		if (instance == null)</a:t>
            </a:r>
          </a:p>
          <a:p>
            <a:r>
              <a:rPr lang="en-US" sz="1600" dirty="0" smtClean="0"/>
              <a:t>			instance = new Singleton();</a:t>
            </a:r>
          </a:p>
          <a:p>
            <a:r>
              <a:rPr lang="en-US" sz="1600" dirty="0" smtClean="0"/>
              <a:t>		return instance;</a:t>
            </a:r>
          </a:p>
          <a:p>
            <a:r>
              <a:rPr lang="en-US" sz="1600" dirty="0" smtClean="0"/>
              <a:t>	}</a:t>
            </a:r>
          </a:p>
          <a:p>
            <a:r>
              <a:rPr lang="en-US" sz="1600" dirty="0" smtClean="0"/>
              <a:t>	...</a:t>
            </a:r>
          </a:p>
          <a:p>
            <a:r>
              <a:rPr lang="en-US" sz="1600" dirty="0" smtClean="0"/>
              <a:t>	public void </a:t>
            </a:r>
            <a:r>
              <a:rPr lang="en-US" sz="1600" dirty="0" err="1" smtClean="0"/>
              <a:t>doOperation</a:t>
            </a:r>
            <a:r>
              <a:rPr lang="en-US" sz="1600" dirty="0" smtClean="0"/>
              <a:t>()</a:t>
            </a:r>
          </a:p>
          <a:p>
            <a:r>
              <a:rPr lang="en-US" sz="1600" dirty="0" smtClean="0"/>
              <a:t>	{</a:t>
            </a:r>
          </a:p>
          <a:p>
            <a:r>
              <a:rPr lang="en-US" sz="1600" dirty="0" smtClean="0"/>
              <a:t>		...	</a:t>
            </a:r>
          </a:p>
          <a:p>
            <a:r>
              <a:rPr lang="en-US" sz="1600" dirty="0" smtClean="0"/>
              <a:t>	}</a:t>
            </a:r>
          </a:p>
          <a:p>
            <a:r>
              <a:rPr lang="en-US" sz="1600" dirty="0" smtClean="0"/>
              <a:t>}</a:t>
            </a:r>
          </a:p>
          <a:p>
            <a:endParaRPr lang="en-US" sz="1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Singleton Pattern (cont…)</a:t>
            </a:r>
            <a:endParaRPr lang="en-US" dirty="0"/>
          </a:p>
        </p:txBody>
      </p:sp>
      <p:sp>
        <p:nvSpPr>
          <p:cNvPr id="3" name="Content Placeholder 2"/>
          <p:cNvSpPr>
            <a:spLocks noGrp="1"/>
          </p:cNvSpPr>
          <p:nvPr>
            <p:ph idx="1"/>
          </p:nvPr>
        </p:nvSpPr>
        <p:spPr>
          <a:xfrm>
            <a:off x="609600" y="1600201"/>
            <a:ext cx="8077200" cy="533399"/>
          </a:xfrm>
        </p:spPr>
        <p:txBody>
          <a:bodyPr>
            <a:normAutofit fontScale="92500" lnSpcReduction="10000"/>
          </a:bodyPr>
          <a:lstStyle/>
          <a:p>
            <a:pPr>
              <a:buNone/>
            </a:pPr>
            <a:r>
              <a:rPr lang="en-US" b="1" dirty="0" smtClean="0"/>
              <a:t>Sample code:</a:t>
            </a:r>
          </a:p>
          <a:p>
            <a:pPr>
              <a:buNone/>
            </a:pPr>
            <a:endParaRPr lang="en-US" dirty="0"/>
          </a:p>
        </p:txBody>
      </p:sp>
      <p:sp>
        <p:nvSpPr>
          <p:cNvPr id="4" name="TextBox 3"/>
          <p:cNvSpPr txBox="1"/>
          <p:nvPr/>
        </p:nvSpPr>
        <p:spPr>
          <a:xfrm>
            <a:off x="457200" y="2514600"/>
            <a:ext cx="8458200" cy="3108543"/>
          </a:xfrm>
          <a:prstGeom prst="rect">
            <a:avLst/>
          </a:prstGeom>
          <a:noFill/>
        </p:spPr>
        <p:txBody>
          <a:bodyPr wrap="square" rtlCol="0">
            <a:spAutoFit/>
          </a:bodyPr>
          <a:lstStyle/>
          <a:p>
            <a:pPr algn="just"/>
            <a:r>
              <a:rPr lang="en-US" sz="2800" dirty="0" smtClean="0"/>
              <a:t>Design a small ATM printing application which can generate multiple types of statements of the transaction including Mini Statement, Detailed statement etc. However the customer should be aware of the creation of these statements. Ensure that the memory consumption is minimized.</a:t>
            </a:r>
          </a:p>
          <a:p>
            <a:pPr algn="just"/>
            <a:endParaRPr lang="en-US"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Singleton Pattern (cont…)</a:t>
            </a:r>
            <a:endParaRPr lang="en-US" dirty="0"/>
          </a:p>
        </p:txBody>
      </p:sp>
      <p:sp>
        <p:nvSpPr>
          <p:cNvPr id="3074" name="AutoShape 2" descr="http://idiotechie.com/wp-content/uploads/2013/02/atmexampl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6" name="Picture 4" descr="http://idiotechie.com/wp-content/uploads/2013/02/atmexample.jpg"/>
          <p:cNvPicPr>
            <a:picLocks noChangeAspect="1" noChangeArrowheads="1"/>
          </p:cNvPicPr>
          <p:nvPr/>
        </p:nvPicPr>
        <p:blipFill>
          <a:blip r:embed="rId3"/>
          <a:srcRect/>
          <a:stretch>
            <a:fillRect/>
          </a:stretch>
        </p:blipFill>
        <p:spPr bwMode="auto">
          <a:xfrm>
            <a:off x="1733550" y="1971674"/>
            <a:ext cx="5734050" cy="4429126"/>
          </a:xfrm>
          <a:prstGeom prst="rect">
            <a:avLst/>
          </a:prstGeom>
          <a:noFill/>
        </p:spPr>
      </p:pic>
      <p:sp>
        <p:nvSpPr>
          <p:cNvPr id="6" name="Rectangle 5"/>
          <p:cNvSpPr/>
          <p:nvPr/>
        </p:nvSpPr>
        <p:spPr>
          <a:xfrm>
            <a:off x="762000" y="1295400"/>
            <a:ext cx="2930482" cy="461665"/>
          </a:xfrm>
          <a:prstGeom prst="rect">
            <a:avLst/>
          </a:prstGeom>
        </p:spPr>
        <p:txBody>
          <a:bodyPr wrap="none">
            <a:spAutoFit/>
          </a:bodyPr>
          <a:lstStyle/>
          <a:p>
            <a:r>
              <a:rPr lang="en-US" sz="2400" b="1" dirty="0" smtClean="0"/>
              <a:t>Real World Example</a:t>
            </a:r>
            <a:endParaRPr lang="en-US" sz="2400"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Singleton Pattern (cont…)</a:t>
            </a:r>
            <a:endParaRPr lang="en-US" dirty="0"/>
          </a:p>
        </p:txBody>
      </p:sp>
      <p:sp>
        <p:nvSpPr>
          <p:cNvPr id="3" name="Content Placeholder 2"/>
          <p:cNvSpPr>
            <a:spLocks noGrp="1"/>
          </p:cNvSpPr>
          <p:nvPr>
            <p:ph idx="1"/>
          </p:nvPr>
        </p:nvSpPr>
        <p:spPr>
          <a:xfrm>
            <a:off x="609600" y="1600201"/>
            <a:ext cx="8077200" cy="457199"/>
          </a:xfrm>
        </p:spPr>
        <p:txBody>
          <a:bodyPr>
            <a:normAutofit fontScale="85000" lnSpcReduction="20000"/>
          </a:bodyPr>
          <a:lstStyle/>
          <a:p>
            <a:pPr>
              <a:buNone/>
            </a:pPr>
            <a:r>
              <a:rPr lang="en-US" dirty="0" smtClean="0"/>
              <a:t>Code for </a:t>
            </a:r>
            <a:r>
              <a:rPr lang="en-US" dirty="0" err="1" smtClean="0"/>
              <a:t>StatementFactory</a:t>
            </a:r>
            <a:r>
              <a:rPr lang="en-US" dirty="0" smtClean="0"/>
              <a:t> class is as shown below:</a:t>
            </a:r>
          </a:p>
          <a:p>
            <a:pPr>
              <a:buNone/>
            </a:pPr>
            <a:endParaRPr lang="en-US" dirty="0"/>
          </a:p>
        </p:txBody>
      </p:sp>
      <p:sp>
        <p:nvSpPr>
          <p:cNvPr id="4" name="TextBox 3"/>
          <p:cNvSpPr txBox="1"/>
          <p:nvPr/>
        </p:nvSpPr>
        <p:spPr>
          <a:xfrm>
            <a:off x="457200" y="2209800"/>
            <a:ext cx="8311891" cy="3785652"/>
          </a:xfrm>
          <a:prstGeom prst="rect">
            <a:avLst/>
          </a:prstGeom>
          <a:noFill/>
        </p:spPr>
        <p:txBody>
          <a:bodyPr wrap="none" rtlCol="0">
            <a:spAutoFit/>
          </a:bodyPr>
          <a:lstStyle/>
          <a:p>
            <a:r>
              <a:rPr lang="en-US" sz="1600" dirty="0" smtClean="0"/>
              <a:t>public class </a:t>
            </a:r>
            <a:r>
              <a:rPr lang="en-US" sz="1600" dirty="0" err="1" smtClean="0"/>
              <a:t>StatementFactory</a:t>
            </a:r>
            <a:r>
              <a:rPr lang="en-US" sz="1600" dirty="0" smtClean="0"/>
              <a:t> extends Factory</a:t>
            </a:r>
          </a:p>
          <a:p>
            <a:r>
              <a:rPr lang="en-US" sz="1600" dirty="0" smtClean="0"/>
              <a:t>{</a:t>
            </a:r>
          </a:p>
          <a:p>
            <a:r>
              <a:rPr lang="en-US" sz="1600" dirty="0" smtClean="0"/>
              <a:t>	private static </a:t>
            </a:r>
            <a:r>
              <a:rPr lang="en-US" sz="1600" dirty="0" err="1" smtClean="0"/>
              <a:t>StatementFactory</a:t>
            </a:r>
            <a:r>
              <a:rPr lang="en-US" sz="1600" dirty="0" smtClean="0"/>
              <a:t> </a:t>
            </a:r>
            <a:r>
              <a:rPr lang="en-US" sz="1600" dirty="0" err="1" smtClean="0"/>
              <a:t>uniqueInstance</a:t>
            </a:r>
            <a:r>
              <a:rPr lang="en-US" sz="1600" dirty="0" smtClean="0"/>
              <a:t>;</a:t>
            </a:r>
          </a:p>
          <a:p>
            <a:r>
              <a:rPr lang="en-US" sz="1600" dirty="0" smtClean="0"/>
              <a:t> </a:t>
            </a:r>
          </a:p>
          <a:p>
            <a:r>
              <a:rPr lang="en-US" sz="1600" dirty="0" smtClean="0"/>
              <a:t>	private </a:t>
            </a:r>
            <a:r>
              <a:rPr lang="en-US" sz="1600" dirty="0" err="1" smtClean="0"/>
              <a:t>StatementFactory</a:t>
            </a:r>
            <a:r>
              <a:rPr lang="en-US" sz="1600" dirty="0" smtClean="0"/>
              <a:t>() {}</a:t>
            </a:r>
          </a:p>
          <a:p>
            <a:r>
              <a:rPr lang="en-US" sz="1600" dirty="0" smtClean="0"/>
              <a:t> </a:t>
            </a:r>
          </a:p>
          <a:p>
            <a:r>
              <a:rPr lang="en-US" sz="1600" dirty="0" smtClean="0"/>
              <a:t>	public static </a:t>
            </a:r>
            <a:r>
              <a:rPr lang="en-US" sz="1600" dirty="0" err="1" smtClean="0"/>
              <a:t>StatementFactory</a:t>
            </a:r>
            <a:r>
              <a:rPr lang="en-US" sz="1600" dirty="0" smtClean="0"/>
              <a:t> </a:t>
            </a:r>
            <a:r>
              <a:rPr lang="en-US" sz="1600" dirty="0" err="1" smtClean="0"/>
              <a:t>getUniqueInstance</a:t>
            </a:r>
            <a:r>
              <a:rPr lang="en-US" sz="1600" dirty="0" smtClean="0"/>
              <a:t>()</a:t>
            </a:r>
          </a:p>
          <a:p>
            <a:r>
              <a:rPr lang="en-US" sz="1600" dirty="0" smtClean="0"/>
              <a:t>	{</a:t>
            </a:r>
          </a:p>
          <a:p>
            <a:r>
              <a:rPr lang="en-US" sz="1600" dirty="0" smtClean="0"/>
              <a:t>		if (</a:t>
            </a:r>
            <a:r>
              <a:rPr lang="en-US" sz="1600" dirty="0" err="1" smtClean="0"/>
              <a:t>uniqueInstance</a:t>
            </a:r>
            <a:r>
              <a:rPr lang="en-US" sz="1600" dirty="0" smtClean="0"/>
              <a:t> == null)</a:t>
            </a:r>
          </a:p>
          <a:p>
            <a:r>
              <a:rPr lang="en-US" sz="1600" dirty="0" smtClean="0"/>
              <a:t>		{</a:t>
            </a:r>
          </a:p>
          <a:p>
            <a:r>
              <a:rPr lang="en-US" sz="1600" dirty="0" smtClean="0"/>
              <a:t>			</a:t>
            </a:r>
            <a:r>
              <a:rPr lang="en-US" sz="1600" dirty="0" err="1" smtClean="0"/>
              <a:t>uniqueInstance</a:t>
            </a:r>
            <a:r>
              <a:rPr lang="en-US" sz="1600" dirty="0" smtClean="0"/>
              <a:t> = new </a:t>
            </a:r>
            <a:r>
              <a:rPr lang="en-US" sz="1600" dirty="0" err="1" smtClean="0"/>
              <a:t>StatementFactory</a:t>
            </a:r>
            <a:r>
              <a:rPr lang="en-US" sz="1600" dirty="0" smtClean="0"/>
              <a:t>();</a:t>
            </a:r>
          </a:p>
          <a:p>
            <a:r>
              <a:rPr lang="en-US" sz="1600" dirty="0" smtClean="0"/>
              <a:t>			System.out.println("Creating a new </a:t>
            </a:r>
            <a:r>
              <a:rPr lang="en-US" sz="1600" dirty="0" err="1" smtClean="0"/>
              <a:t>StatementFactory</a:t>
            </a:r>
            <a:r>
              <a:rPr lang="en-US" sz="1600" dirty="0" smtClean="0"/>
              <a:t> instance");</a:t>
            </a:r>
          </a:p>
          <a:p>
            <a:r>
              <a:rPr lang="en-US" sz="1600" dirty="0" smtClean="0"/>
              <a:t>                             }</a:t>
            </a:r>
          </a:p>
          <a:p>
            <a:r>
              <a:rPr lang="en-US" sz="1600" dirty="0" smtClean="0"/>
              <a:t>		return </a:t>
            </a:r>
            <a:r>
              <a:rPr lang="en-US" sz="1600" dirty="0" err="1" smtClean="0"/>
              <a:t>uniqueInstance</a:t>
            </a:r>
            <a:r>
              <a:rPr lang="en-US" sz="1600" dirty="0" smtClean="0"/>
              <a:t>;</a:t>
            </a:r>
          </a:p>
          <a:p>
            <a:r>
              <a:rPr lang="en-US" sz="1600" dirty="0" smtClean="0"/>
              <a:t>	}</a:t>
            </a:r>
            <a:endParaRPr lang="en-US" sz="16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Singleton Pattern (cont…)</a:t>
            </a:r>
            <a:endParaRPr lang="en-US" dirty="0"/>
          </a:p>
        </p:txBody>
      </p:sp>
      <p:sp>
        <p:nvSpPr>
          <p:cNvPr id="4" name="TextBox 3"/>
          <p:cNvSpPr txBox="1"/>
          <p:nvPr/>
        </p:nvSpPr>
        <p:spPr>
          <a:xfrm>
            <a:off x="609600" y="1752600"/>
            <a:ext cx="8064067" cy="4801314"/>
          </a:xfrm>
          <a:prstGeom prst="rect">
            <a:avLst/>
          </a:prstGeom>
          <a:noFill/>
        </p:spPr>
        <p:txBody>
          <a:bodyPr wrap="none" rtlCol="0">
            <a:spAutoFit/>
          </a:bodyPr>
          <a:lstStyle/>
          <a:p>
            <a:endParaRPr lang="en-US" dirty="0" smtClean="0"/>
          </a:p>
          <a:p>
            <a:r>
              <a:rPr lang="en-US" dirty="0" smtClean="0"/>
              <a:t> </a:t>
            </a:r>
          </a:p>
          <a:p>
            <a:r>
              <a:rPr lang="en-US" dirty="0" smtClean="0"/>
              <a:t>	public </a:t>
            </a:r>
            <a:r>
              <a:rPr lang="en-US" dirty="0" err="1" smtClean="0"/>
              <a:t>StatementType</a:t>
            </a:r>
            <a:r>
              <a:rPr lang="en-US" dirty="0" smtClean="0"/>
              <a:t> </a:t>
            </a:r>
            <a:r>
              <a:rPr lang="en-US" dirty="0" err="1" smtClean="0"/>
              <a:t>createStatements</a:t>
            </a:r>
            <a:r>
              <a:rPr lang="en-US" dirty="0" smtClean="0"/>
              <a:t>(String selection)</a:t>
            </a:r>
          </a:p>
          <a:p>
            <a:r>
              <a:rPr lang="en-US" dirty="0" smtClean="0"/>
              <a:t>	{</a:t>
            </a:r>
          </a:p>
          <a:p>
            <a:r>
              <a:rPr lang="en-US" dirty="0" smtClean="0"/>
              <a:t>                             if (</a:t>
            </a:r>
            <a:r>
              <a:rPr lang="en-US" dirty="0" err="1" smtClean="0"/>
              <a:t>selection.equalsIgnoreCase</a:t>
            </a:r>
            <a:r>
              <a:rPr lang="en-US" dirty="0" smtClean="0"/>
              <a:t>("</a:t>
            </a:r>
            <a:r>
              <a:rPr lang="en-US" dirty="0" err="1" smtClean="0"/>
              <a:t>detailedStmt</a:t>
            </a:r>
            <a:r>
              <a:rPr lang="en-US" dirty="0" smtClean="0"/>
              <a:t>"))</a:t>
            </a:r>
          </a:p>
          <a:p>
            <a:r>
              <a:rPr lang="en-US" dirty="0" smtClean="0"/>
              <a:t>		{</a:t>
            </a:r>
          </a:p>
          <a:p>
            <a:r>
              <a:rPr lang="en-US" dirty="0" smtClean="0"/>
              <a:t>                                  return new </a:t>
            </a:r>
            <a:r>
              <a:rPr lang="en-US" dirty="0" err="1" smtClean="0"/>
              <a:t>DetailedStatement</a:t>
            </a:r>
            <a:r>
              <a:rPr lang="en-US" dirty="0" smtClean="0"/>
              <a:t>();</a:t>
            </a:r>
          </a:p>
          <a:p>
            <a:r>
              <a:rPr lang="en-US" dirty="0" smtClean="0"/>
              <a:t>                             }</a:t>
            </a:r>
          </a:p>
          <a:p>
            <a:r>
              <a:rPr lang="en-US" dirty="0" smtClean="0"/>
              <a:t>		else if (</a:t>
            </a:r>
            <a:r>
              <a:rPr lang="en-US" dirty="0" err="1" smtClean="0"/>
              <a:t>selection.equalsIgnoreCase</a:t>
            </a:r>
            <a:r>
              <a:rPr lang="en-US" dirty="0" smtClean="0"/>
              <a:t>("</a:t>
            </a:r>
            <a:r>
              <a:rPr lang="en-US" dirty="0" err="1" smtClean="0"/>
              <a:t>miniStmt</a:t>
            </a:r>
            <a:r>
              <a:rPr lang="en-US" dirty="0" smtClean="0"/>
              <a:t>"))</a:t>
            </a:r>
          </a:p>
          <a:p>
            <a:r>
              <a:rPr lang="en-US" dirty="0" smtClean="0"/>
              <a:t>		{</a:t>
            </a:r>
          </a:p>
          <a:p>
            <a:r>
              <a:rPr lang="en-US" dirty="0" smtClean="0"/>
              <a:t>                                       return new </a:t>
            </a:r>
            <a:r>
              <a:rPr lang="en-US" dirty="0" err="1" smtClean="0"/>
              <a:t>MiniStatement</a:t>
            </a:r>
            <a:r>
              <a:rPr lang="en-US" dirty="0" smtClean="0"/>
              <a:t>();</a:t>
            </a:r>
          </a:p>
          <a:p>
            <a:r>
              <a:rPr lang="en-US" dirty="0" smtClean="0"/>
              <a:t>                             }</a:t>
            </a:r>
          </a:p>
          <a:p>
            <a:r>
              <a:rPr lang="en-US" dirty="0" smtClean="0"/>
              <a:t>		throw new </a:t>
            </a:r>
            <a:r>
              <a:rPr lang="en-US" dirty="0" err="1" smtClean="0"/>
              <a:t>IllegalArgumentException</a:t>
            </a:r>
            <a:r>
              <a:rPr lang="en-US" dirty="0" smtClean="0"/>
              <a:t>("Selection </a:t>
            </a:r>
            <a:r>
              <a:rPr lang="en-US" dirty="0" err="1" smtClean="0"/>
              <a:t>doesnot</a:t>
            </a:r>
            <a:r>
              <a:rPr lang="en-US" dirty="0" smtClean="0"/>
              <a:t> exist");</a:t>
            </a:r>
          </a:p>
          <a:p>
            <a:r>
              <a:rPr lang="en-US" dirty="0" smtClean="0"/>
              <a:t>                 }</a:t>
            </a:r>
          </a:p>
          <a:p>
            <a:r>
              <a:rPr lang="en-US" dirty="0" smtClean="0"/>
              <a:t>}</a:t>
            </a:r>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62200"/>
            <a:ext cx="8077200" cy="1143000"/>
          </a:xfrm>
        </p:spPr>
        <p:txBody>
          <a:bodyPr/>
          <a:lstStyle/>
          <a:p>
            <a:pPr algn="ctr"/>
            <a:r>
              <a:rPr lang="en-US" dirty="0" smtClean="0"/>
              <a:t>Introduction to Design Patterns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Singleton Pattern (cont…)</a:t>
            </a:r>
            <a:endParaRPr lang="en-US" dirty="0"/>
          </a:p>
        </p:txBody>
      </p:sp>
      <p:sp>
        <p:nvSpPr>
          <p:cNvPr id="3" name="Content Placeholder 2"/>
          <p:cNvSpPr>
            <a:spLocks noGrp="1"/>
          </p:cNvSpPr>
          <p:nvPr>
            <p:ph idx="1"/>
          </p:nvPr>
        </p:nvSpPr>
        <p:spPr/>
        <p:txBody>
          <a:bodyPr/>
          <a:lstStyle/>
          <a:p>
            <a:pPr marL="228600" lvl="0" indent="-228600" algn="just">
              <a:buNone/>
            </a:pPr>
            <a:r>
              <a:rPr lang="en-US" b="1" dirty="0" smtClean="0"/>
              <a:t>Related Patterns:</a:t>
            </a:r>
          </a:p>
          <a:p>
            <a:pPr marL="0" lvl="0" indent="0" algn="just">
              <a:buNone/>
            </a:pPr>
            <a:r>
              <a:rPr lang="en-US" dirty="0" smtClean="0"/>
              <a:t>Other patterns like Abstract Factory, Builder and Prototype can be implemented using the Singleton pattern.</a:t>
            </a:r>
          </a:p>
          <a:p>
            <a:pPr>
              <a:buNone/>
            </a:pP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Factory Pattern</a:t>
            </a:r>
            <a:endParaRPr lang="en-US" dirty="0"/>
          </a:p>
        </p:txBody>
      </p:sp>
      <p:sp>
        <p:nvSpPr>
          <p:cNvPr id="3" name="Content Placeholder 2"/>
          <p:cNvSpPr>
            <a:spLocks noGrp="1"/>
          </p:cNvSpPr>
          <p:nvPr>
            <p:ph idx="1"/>
          </p:nvPr>
        </p:nvSpPr>
        <p:spPr>
          <a:xfrm>
            <a:off x="609600" y="1600201"/>
            <a:ext cx="8077200" cy="838199"/>
          </a:xfrm>
        </p:spPr>
        <p:txBody>
          <a:bodyPr>
            <a:normAutofit fontScale="77500" lnSpcReduction="20000"/>
          </a:bodyPr>
          <a:lstStyle/>
          <a:p>
            <a:r>
              <a:rPr lang="en-US" dirty="0" smtClean="0"/>
              <a:t>Provides an interface to create a family of related objects, without explicitly specifying their concrete class.</a:t>
            </a:r>
            <a:endParaRPr lang="en-US" dirty="0"/>
          </a:p>
        </p:txBody>
      </p:sp>
      <p:pic>
        <p:nvPicPr>
          <p:cNvPr id="54275" name="Picture 3"/>
          <p:cNvPicPr>
            <a:picLocks noChangeAspect="1" noChangeArrowheads="1"/>
          </p:cNvPicPr>
          <p:nvPr/>
        </p:nvPicPr>
        <p:blipFill>
          <a:blip r:embed="rId3"/>
          <a:srcRect/>
          <a:stretch>
            <a:fillRect/>
          </a:stretch>
        </p:blipFill>
        <p:spPr bwMode="auto">
          <a:xfrm>
            <a:off x="1143000" y="2743200"/>
            <a:ext cx="6810375"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pic>
        <p:nvPicPr>
          <p:cNvPr id="55298" name="Picture 2"/>
          <p:cNvPicPr>
            <a:picLocks noChangeAspect="1" noChangeArrowheads="1"/>
          </p:cNvPicPr>
          <p:nvPr/>
        </p:nvPicPr>
        <p:blipFill>
          <a:blip r:embed="rId3"/>
          <a:srcRect/>
          <a:stretch>
            <a:fillRect/>
          </a:stretch>
        </p:blipFill>
        <p:spPr bwMode="auto">
          <a:xfrm>
            <a:off x="2286000" y="1905000"/>
            <a:ext cx="4391025" cy="3562350"/>
          </a:xfrm>
          <a:prstGeom prst="rect">
            <a:avLst/>
          </a:prstGeom>
          <a:noFill/>
          <a:ln w="9525">
            <a:noFill/>
            <a:miter lim="800000"/>
            <a:headEnd/>
            <a:tailEnd/>
          </a:ln>
          <a:effectLst/>
        </p:spPr>
      </p:pic>
      <p:sp>
        <p:nvSpPr>
          <p:cNvPr id="4" name="TextBox 3"/>
          <p:cNvSpPr txBox="1"/>
          <p:nvPr/>
        </p:nvSpPr>
        <p:spPr>
          <a:xfrm>
            <a:off x="762000" y="1295400"/>
            <a:ext cx="3248838" cy="461665"/>
          </a:xfrm>
          <a:prstGeom prst="rect">
            <a:avLst/>
          </a:prstGeom>
          <a:noFill/>
        </p:spPr>
        <p:txBody>
          <a:bodyPr wrap="none" rtlCol="0">
            <a:spAutoFit/>
          </a:bodyPr>
          <a:lstStyle/>
          <a:p>
            <a:r>
              <a:rPr lang="en-US" sz="2400" b="1" dirty="0" smtClean="0"/>
              <a:t>Non-Software Example</a:t>
            </a:r>
            <a:endParaRPr lang="en-US" sz="2400"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sp>
        <p:nvSpPr>
          <p:cNvPr id="3" name="Content Placeholder 2"/>
          <p:cNvSpPr>
            <a:spLocks noGrp="1"/>
          </p:cNvSpPr>
          <p:nvPr>
            <p:ph idx="1"/>
          </p:nvPr>
        </p:nvSpPr>
        <p:spPr/>
        <p:txBody>
          <a:bodyPr/>
          <a:lstStyle/>
          <a:p>
            <a:pPr>
              <a:buNone/>
            </a:pPr>
            <a:r>
              <a:rPr lang="en-US" b="1" dirty="0" smtClean="0"/>
              <a:t>Also known as:</a:t>
            </a:r>
          </a:p>
          <a:p>
            <a:pPr>
              <a:buNone/>
            </a:pPr>
            <a:r>
              <a:rPr lang="en-US" dirty="0" smtClean="0"/>
              <a:t>Kit</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sp>
        <p:nvSpPr>
          <p:cNvPr id="3" name="Content Placeholder 2"/>
          <p:cNvSpPr>
            <a:spLocks noGrp="1"/>
          </p:cNvSpPr>
          <p:nvPr>
            <p:ph idx="1"/>
          </p:nvPr>
        </p:nvSpPr>
        <p:spPr>
          <a:xfrm>
            <a:off x="609600" y="1600201"/>
            <a:ext cx="8077200" cy="380999"/>
          </a:xfrm>
        </p:spPr>
        <p:txBody>
          <a:bodyPr>
            <a:normAutofit fontScale="70000" lnSpcReduction="20000"/>
          </a:bodyPr>
          <a:lstStyle/>
          <a:p>
            <a:pPr>
              <a:buNone/>
            </a:pPr>
            <a:r>
              <a:rPr lang="en-US" b="1" dirty="0" smtClean="0"/>
              <a:t>Motivation:</a:t>
            </a:r>
          </a:p>
        </p:txBody>
      </p:sp>
      <p:sp>
        <p:nvSpPr>
          <p:cNvPr id="5" name="TextBox 4"/>
          <p:cNvSpPr txBox="1"/>
          <p:nvPr/>
        </p:nvSpPr>
        <p:spPr>
          <a:xfrm>
            <a:off x="685800" y="2209800"/>
            <a:ext cx="5605061" cy="369332"/>
          </a:xfrm>
          <a:prstGeom prst="rect">
            <a:avLst/>
          </a:prstGeom>
          <a:noFill/>
        </p:spPr>
        <p:txBody>
          <a:bodyPr wrap="none" rtlCol="0">
            <a:spAutoFit/>
          </a:bodyPr>
          <a:lstStyle/>
          <a:p>
            <a:r>
              <a:rPr lang="en-US" dirty="0" smtClean="0"/>
              <a:t>Creating interface components for different look and feels.</a:t>
            </a:r>
            <a:endParaRPr lang="en-US" dirty="0"/>
          </a:p>
        </p:txBody>
      </p:sp>
      <p:pic>
        <p:nvPicPr>
          <p:cNvPr id="6" name="Picture 2"/>
          <p:cNvPicPr>
            <a:picLocks noChangeAspect="1" noChangeArrowheads="1"/>
          </p:cNvPicPr>
          <p:nvPr/>
        </p:nvPicPr>
        <p:blipFill>
          <a:blip r:embed="rId2"/>
          <a:srcRect/>
          <a:stretch>
            <a:fillRect/>
          </a:stretch>
        </p:blipFill>
        <p:spPr bwMode="auto">
          <a:xfrm>
            <a:off x="1066800" y="2819400"/>
            <a:ext cx="6924675" cy="3343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sp>
        <p:nvSpPr>
          <p:cNvPr id="4" name="Content Placeholder 3"/>
          <p:cNvSpPr>
            <a:spLocks noGrp="1"/>
          </p:cNvSpPr>
          <p:nvPr>
            <p:ph idx="1"/>
          </p:nvPr>
        </p:nvSpPr>
        <p:spPr/>
        <p:txBody>
          <a:bodyPr>
            <a:normAutofit fontScale="70000" lnSpcReduction="20000"/>
          </a:bodyPr>
          <a:lstStyle/>
          <a:p>
            <a:pPr>
              <a:buNone/>
            </a:pPr>
            <a:r>
              <a:rPr lang="en-US" b="1" dirty="0" smtClean="0"/>
              <a:t>Applicability:</a:t>
            </a:r>
            <a:endParaRPr lang="en-US" dirty="0" smtClean="0"/>
          </a:p>
          <a:p>
            <a:pPr>
              <a:buNone/>
            </a:pPr>
            <a:r>
              <a:rPr lang="en-US" dirty="0" smtClean="0"/>
              <a:t>We should use Abstract Factory design pattern when:</a:t>
            </a:r>
          </a:p>
          <a:p>
            <a:pPr lvl="0"/>
            <a:r>
              <a:rPr lang="en-US" dirty="0" smtClean="0"/>
              <a:t>The system needs to be independent of the products it works with are created.</a:t>
            </a:r>
          </a:p>
          <a:p>
            <a:pPr lvl="0"/>
            <a:endParaRPr lang="en-US" dirty="0" smtClean="0"/>
          </a:p>
          <a:p>
            <a:pPr lvl="0"/>
            <a:r>
              <a:rPr lang="en-US" dirty="0" smtClean="0"/>
              <a:t>The system should be configured to work with multiple families of products.</a:t>
            </a:r>
          </a:p>
          <a:p>
            <a:pPr lvl="0"/>
            <a:endParaRPr lang="en-US" dirty="0" smtClean="0"/>
          </a:p>
          <a:p>
            <a:pPr lvl="0"/>
            <a:r>
              <a:rPr lang="en-US" dirty="0" smtClean="0"/>
              <a:t>A family of products is designed to be used together and this constraint is needed to be enforced.</a:t>
            </a:r>
          </a:p>
          <a:p>
            <a:pPr lvl="0"/>
            <a:endParaRPr lang="en-US" dirty="0" smtClean="0"/>
          </a:p>
          <a:p>
            <a:pPr lvl="0"/>
            <a:r>
              <a:rPr lang="en-US" dirty="0" smtClean="0"/>
              <a:t>A library of products is to be provided and only their interfaces are to be revealed but not their implementations.</a:t>
            </a:r>
          </a:p>
          <a:p>
            <a:pPr>
              <a:buNone/>
            </a:pP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Participants:</a:t>
            </a:r>
            <a:endParaRPr lang="en-US" dirty="0" smtClean="0"/>
          </a:p>
          <a:p>
            <a:pPr>
              <a:buNone/>
            </a:pPr>
            <a:r>
              <a:rPr lang="en-US" dirty="0" smtClean="0"/>
              <a:t>The classes that participate in the Abstract Factory are:</a:t>
            </a:r>
          </a:p>
          <a:p>
            <a:r>
              <a:rPr lang="en-US" b="1" i="1" dirty="0" err="1" smtClean="0"/>
              <a:t>AbstractFactory</a:t>
            </a:r>
            <a:r>
              <a:rPr lang="en-US" b="1" i="1" dirty="0" smtClean="0"/>
              <a:t>: </a:t>
            </a:r>
            <a:r>
              <a:rPr lang="en-US" dirty="0" smtClean="0"/>
              <a:t>Declares an interface of operations that create abstract products.</a:t>
            </a:r>
          </a:p>
          <a:p>
            <a:endParaRPr lang="en-US" dirty="0" smtClean="0"/>
          </a:p>
          <a:p>
            <a:r>
              <a:rPr lang="en-US" b="1" i="1" dirty="0" err="1" smtClean="0"/>
              <a:t>ConcreteFactory</a:t>
            </a:r>
            <a:r>
              <a:rPr lang="en-US" b="1" i="1" dirty="0" smtClean="0"/>
              <a:t>:  </a:t>
            </a:r>
            <a:r>
              <a:rPr lang="en-US" dirty="0" smtClean="0"/>
              <a:t>Implements operations to create concrete products.</a:t>
            </a:r>
          </a:p>
          <a:p>
            <a:endParaRPr lang="en-US" dirty="0" smtClean="0"/>
          </a:p>
          <a:p>
            <a:r>
              <a:rPr lang="en-US" b="1" i="1" dirty="0" err="1" smtClean="0"/>
              <a:t>AbstractProduct</a:t>
            </a:r>
            <a:r>
              <a:rPr lang="en-US" b="1" i="1" dirty="0" smtClean="0"/>
              <a:t>: </a:t>
            </a:r>
            <a:r>
              <a:rPr lang="en-US" dirty="0" smtClean="0"/>
              <a:t>Declares an interface for a type of product objects.</a:t>
            </a:r>
          </a:p>
          <a:p>
            <a:endParaRPr lang="en-US" dirty="0" smtClean="0"/>
          </a:p>
          <a:p>
            <a:r>
              <a:rPr lang="en-US" b="1" i="1" dirty="0" smtClean="0"/>
              <a:t>Product: </a:t>
            </a:r>
            <a:r>
              <a:rPr lang="en-US" dirty="0" smtClean="0"/>
              <a:t>Defines a product to be created by the corresponding </a:t>
            </a:r>
            <a:r>
              <a:rPr lang="en-US" dirty="0" err="1" smtClean="0"/>
              <a:t>ConcreteFactory</a:t>
            </a:r>
            <a:r>
              <a:rPr lang="en-US" dirty="0" smtClean="0"/>
              <a:t>. It implements the </a:t>
            </a:r>
            <a:r>
              <a:rPr lang="en-US" dirty="0" err="1" smtClean="0"/>
              <a:t>AbstractProduct</a:t>
            </a:r>
            <a:r>
              <a:rPr lang="en-US" dirty="0" smtClean="0"/>
              <a:t> interface.</a:t>
            </a:r>
          </a:p>
          <a:p>
            <a:endParaRPr lang="en-US" dirty="0" smtClean="0"/>
          </a:p>
          <a:p>
            <a:r>
              <a:rPr lang="en-US" b="1" i="1" dirty="0" smtClean="0"/>
              <a:t>Client: </a:t>
            </a:r>
            <a:r>
              <a:rPr lang="en-US" dirty="0" smtClean="0"/>
              <a:t>Uses the interfaces declared by the </a:t>
            </a:r>
            <a:r>
              <a:rPr lang="en-US" dirty="0" err="1" smtClean="0"/>
              <a:t>AbstractFactory</a:t>
            </a:r>
            <a:r>
              <a:rPr lang="en-US" dirty="0" smtClean="0"/>
              <a:t> and </a:t>
            </a:r>
            <a:r>
              <a:rPr lang="en-US" dirty="0" err="1" smtClean="0"/>
              <a:t>AbstractProduct</a:t>
            </a:r>
            <a:r>
              <a:rPr lang="en-US" dirty="0" smtClean="0"/>
              <a:t> classes.</a:t>
            </a:r>
          </a:p>
          <a:p>
            <a:pPr>
              <a:buNone/>
            </a:pP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sp>
        <p:nvSpPr>
          <p:cNvPr id="3" name="Content Placeholder 2"/>
          <p:cNvSpPr>
            <a:spLocks noGrp="1"/>
          </p:cNvSpPr>
          <p:nvPr>
            <p:ph idx="1"/>
          </p:nvPr>
        </p:nvSpPr>
        <p:spPr/>
        <p:txBody>
          <a:bodyPr/>
          <a:lstStyle/>
          <a:p>
            <a:pPr>
              <a:buNone/>
            </a:pPr>
            <a:r>
              <a:rPr lang="en-US" b="1" dirty="0" smtClean="0"/>
              <a:t>Collaborations:</a:t>
            </a:r>
          </a:p>
          <a:p>
            <a:pPr lvl="0"/>
            <a:r>
              <a:rPr lang="en-US" dirty="0" smtClean="0"/>
              <a:t>The </a:t>
            </a:r>
            <a:r>
              <a:rPr lang="en-US" dirty="0" err="1" smtClean="0"/>
              <a:t>ConcreteFactory</a:t>
            </a:r>
            <a:r>
              <a:rPr lang="en-US" dirty="0" smtClean="0"/>
              <a:t> class creates products objects having a particular implementation. To create different product, the client should use a different concrete factory.</a:t>
            </a:r>
          </a:p>
          <a:p>
            <a:pPr lvl="0"/>
            <a:endParaRPr lang="en-US" dirty="0" smtClean="0"/>
          </a:p>
          <a:p>
            <a:pPr lvl="0"/>
            <a:r>
              <a:rPr lang="en-US" dirty="0" err="1" smtClean="0"/>
              <a:t>AbstractFactory</a:t>
            </a:r>
            <a:r>
              <a:rPr lang="en-US" dirty="0" smtClean="0"/>
              <a:t> defers creation of product objects to its </a:t>
            </a:r>
            <a:r>
              <a:rPr lang="en-US" dirty="0" err="1" smtClean="0"/>
              <a:t>ConcreteFactory</a:t>
            </a:r>
            <a:r>
              <a:rPr lang="en-US" dirty="0" smtClean="0"/>
              <a:t> subclass.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Consequences:</a:t>
            </a:r>
            <a:endParaRPr lang="en-US" dirty="0" smtClean="0"/>
          </a:p>
          <a:p>
            <a:pPr marL="0" indent="0">
              <a:buNone/>
            </a:pPr>
            <a:r>
              <a:rPr lang="en-US" dirty="0" smtClean="0"/>
              <a:t>Following are the benefits and liabilities of Abstract Factory pattern:</a:t>
            </a:r>
          </a:p>
          <a:p>
            <a:pPr marL="0" indent="0">
              <a:buNone/>
            </a:pPr>
            <a:endParaRPr lang="en-US" dirty="0" smtClean="0"/>
          </a:p>
          <a:p>
            <a:pPr lvl="0"/>
            <a:r>
              <a:rPr lang="en-US" dirty="0" smtClean="0"/>
              <a:t>It isolates concrete classes.</a:t>
            </a:r>
          </a:p>
          <a:p>
            <a:pPr lvl="0"/>
            <a:endParaRPr lang="en-US" dirty="0" smtClean="0"/>
          </a:p>
          <a:p>
            <a:pPr lvl="0"/>
            <a:r>
              <a:rPr lang="en-US" dirty="0" smtClean="0"/>
              <a:t>It makes exchanging product families easy.</a:t>
            </a:r>
          </a:p>
          <a:p>
            <a:pPr lvl="0"/>
            <a:endParaRPr lang="en-US" dirty="0" smtClean="0"/>
          </a:p>
          <a:p>
            <a:pPr lvl="0"/>
            <a:r>
              <a:rPr lang="en-US" dirty="0" smtClean="0"/>
              <a:t>It creates consistency among products.</a:t>
            </a:r>
          </a:p>
          <a:p>
            <a:pPr lvl="0"/>
            <a:endParaRPr lang="en-US" dirty="0" smtClean="0"/>
          </a:p>
          <a:p>
            <a:pPr lvl="0"/>
            <a:r>
              <a:rPr lang="en-US" dirty="0" smtClean="0">
                <a:solidFill>
                  <a:srgbClr val="FF0000"/>
                </a:solidFill>
              </a:rPr>
              <a:t>Supporting new kinds of products is difficult.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sp>
        <p:nvSpPr>
          <p:cNvPr id="3" name="Content Placeholder 2"/>
          <p:cNvSpPr>
            <a:spLocks noGrp="1"/>
          </p:cNvSpPr>
          <p:nvPr>
            <p:ph idx="1"/>
          </p:nvPr>
        </p:nvSpPr>
        <p:spPr>
          <a:xfrm>
            <a:off x="609600" y="1600201"/>
            <a:ext cx="8077200" cy="380999"/>
          </a:xfrm>
        </p:spPr>
        <p:txBody>
          <a:bodyPr>
            <a:normAutofit fontScale="70000" lnSpcReduction="20000"/>
          </a:bodyPr>
          <a:lstStyle/>
          <a:p>
            <a:pPr>
              <a:buNone/>
            </a:pPr>
            <a:r>
              <a:rPr lang="en-US" b="1" dirty="0" smtClean="0"/>
              <a:t>Implementation:</a:t>
            </a:r>
            <a:endParaRPr lang="en-US" dirty="0" smtClean="0"/>
          </a:p>
        </p:txBody>
      </p:sp>
      <p:sp>
        <p:nvSpPr>
          <p:cNvPr id="4" name="TextBox 3"/>
          <p:cNvSpPr txBox="1"/>
          <p:nvPr/>
        </p:nvSpPr>
        <p:spPr>
          <a:xfrm>
            <a:off x="685800" y="2209800"/>
            <a:ext cx="4358886" cy="1754326"/>
          </a:xfrm>
          <a:prstGeom prst="rect">
            <a:avLst/>
          </a:prstGeom>
          <a:noFill/>
        </p:spPr>
        <p:txBody>
          <a:bodyPr wrap="none" rtlCol="0">
            <a:spAutoFit/>
          </a:bodyPr>
          <a:lstStyle/>
          <a:p>
            <a:r>
              <a:rPr lang="en-US" dirty="0" smtClean="0"/>
              <a:t>abstract class </a:t>
            </a:r>
            <a:r>
              <a:rPr lang="en-US" dirty="0" err="1" smtClean="0"/>
              <a:t>AbstractProductA</a:t>
            </a:r>
            <a:r>
              <a:rPr lang="en-US" dirty="0" smtClean="0"/>
              <a:t> </a:t>
            </a:r>
          </a:p>
          <a:p>
            <a:r>
              <a:rPr lang="en-US" dirty="0" smtClean="0"/>
              <a:t>{</a:t>
            </a:r>
          </a:p>
          <a:p>
            <a:r>
              <a:rPr lang="en-US" dirty="0" smtClean="0"/>
              <a:t>	public abstract void operationA1();</a:t>
            </a:r>
          </a:p>
          <a:p>
            <a:r>
              <a:rPr lang="en-US" dirty="0" smtClean="0"/>
              <a:t>	public abstract void operationA2();</a:t>
            </a:r>
          </a:p>
          <a:p>
            <a:r>
              <a:rPr lang="en-US" dirty="0" smtClean="0"/>
              <a:t>}</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design pattern (DP)?</a:t>
            </a:r>
            <a:endParaRPr lang="en-US" dirty="0"/>
          </a:p>
        </p:txBody>
      </p:sp>
      <p:sp>
        <p:nvSpPr>
          <p:cNvPr id="4" name="TextBox 3"/>
          <p:cNvSpPr txBox="1"/>
          <p:nvPr/>
        </p:nvSpPr>
        <p:spPr>
          <a:xfrm>
            <a:off x="609600" y="1295400"/>
            <a:ext cx="8064743" cy="2246769"/>
          </a:xfrm>
          <a:prstGeom prst="rect">
            <a:avLst/>
          </a:prstGeom>
          <a:noFill/>
        </p:spPr>
        <p:txBody>
          <a:bodyPr wrap="square" rtlCol="0">
            <a:spAutoFit/>
          </a:bodyPr>
          <a:lstStyle/>
          <a:p>
            <a:r>
              <a:rPr lang="en-US" sz="2800" dirty="0" smtClean="0"/>
              <a:t>“Each pattern describes a problem which occurs over</a:t>
            </a:r>
          </a:p>
          <a:p>
            <a:r>
              <a:rPr lang="en-US" sz="2800" dirty="0" smtClean="0"/>
              <a:t>and over again in our environment, and then describes the core of the solution to that problem, in such a way that you can use this solution a million times over, without ever doing it the same way twice.”</a:t>
            </a:r>
            <a:endParaRPr lang="en-US" sz="2800" dirty="0"/>
          </a:p>
        </p:txBody>
      </p:sp>
      <p:sp>
        <p:nvSpPr>
          <p:cNvPr id="5" name="TextBox 4"/>
          <p:cNvSpPr txBox="1"/>
          <p:nvPr/>
        </p:nvSpPr>
        <p:spPr>
          <a:xfrm>
            <a:off x="5418148" y="3500735"/>
            <a:ext cx="3268652" cy="461665"/>
          </a:xfrm>
          <a:prstGeom prst="rect">
            <a:avLst/>
          </a:prstGeom>
          <a:noFill/>
        </p:spPr>
        <p:txBody>
          <a:bodyPr wrap="none" rtlCol="0">
            <a:spAutoFit/>
          </a:bodyPr>
          <a:lstStyle/>
          <a:p>
            <a:r>
              <a:rPr lang="en-US" sz="2400" i="1" dirty="0" smtClean="0"/>
              <a:t>- Christopher Alexander</a:t>
            </a:r>
            <a:endParaRPr lang="en-US" sz="2400" i="1" dirty="0"/>
          </a:p>
        </p:txBody>
      </p:sp>
      <p:sp>
        <p:nvSpPr>
          <p:cNvPr id="6" name="TextBox 5"/>
          <p:cNvSpPr txBox="1"/>
          <p:nvPr/>
        </p:nvSpPr>
        <p:spPr>
          <a:xfrm>
            <a:off x="685800" y="4343400"/>
            <a:ext cx="8077200" cy="1384995"/>
          </a:xfrm>
          <a:prstGeom prst="rect">
            <a:avLst/>
          </a:prstGeom>
          <a:noFill/>
          <a:ln w="12700">
            <a:solidFill>
              <a:schemeClr val="tx1"/>
            </a:solidFill>
            <a:prstDash val="dash"/>
          </a:ln>
        </p:spPr>
        <p:txBody>
          <a:bodyPr wrap="square" rtlCol="0">
            <a:spAutoFit/>
          </a:bodyPr>
          <a:lstStyle/>
          <a:p>
            <a:r>
              <a:rPr lang="en-US" sz="2800" dirty="0" smtClean="0"/>
              <a:t>Design patterns are repeatable / reusable solutions to commonly occurring problems in a certain context in software design. </a:t>
            </a:r>
            <a:endParaRPr lang="en-US" sz="2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sp>
        <p:nvSpPr>
          <p:cNvPr id="4" name="TextBox 3"/>
          <p:cNvSpPr txBox="1"/>
          <p:nvPr/>
        </p:nvSpPr>
        <p:spPr>
          <a:xfrm>
            <a:off x="762000" y="1447800"/>
            <a:ext cx="4797595" cy="5262979"/>
          </a:xfrm>
          <a:prstGeom prst="rect">
            <a:avLst/>
          </a:prstGeom>
          <a:noFill/>
        </p:spPr>
        <p:txBody>
          <a:bodyPr wrap="none" rtlCol="0">
            <a:spAutoFit/>
          </a:bodyPr>
          <a:lstStyle/>
          <a:p>
            <a:r>
              <a:rPr lang="en-US" sz="1600" dirty="0" smtClean="0"/>
              <a:t>class ProductA1 extends </a:t>
            </a:r>
            <a:r>
              <a:rPr lang="en-US" sz="1600" dirty="0" err="1" smtClean="0"/>
              <a:t>AbstractProductA</a:t>
            </a:r>
            <a:r>
              <a:rPr lang="en-US" sz="1600" dirty="0" smtClean="0"/>
              <a:t> </a:t>
            </a:r>
          </a:p>
          <a:p>
            <a:r>
              <a:rPr lang="en-US" sz="1600" dirty="0" smtClean="0"/>
              <a:t>{</a:t>
            </a:r>
          </a:p>
          <a:p>
            <a:r>
              <a:rPr lang="en-US" sz="1600" dirty="0" smtClean="0"/>
              <a:t>	ProductA1(String </a:t>
            </a:r>
            <a:r>
              <a:rPr lang="en-US" sz="1600" dirty="0" err="1" smtClean="0"/>
              <a:t>arg</a:t>
            </a:r>
            <a:r>
              <a:rPr lang="en-US" sz="1600" dirty="0" smtClean="0"/>
              <a:t>)</a:t>
            </a:r>
          </a:p>
          <a:p>
            <a:r>
              <a:rPr lang="en-US" sz="1600" dirty="0" smtClean="0"/>
              <a:t>	{</a:t>
            </a:r>
          </a:p>
          <a:p>
            <a:r>
              <a:rPr lang="en-US" sz="1600" dirty="0" smtClean="0"/>
              <a:t>		System.out.println("Hello "+</a:t>
            </a:r>
            <a:r>
              <a:rPr lang="en-US" sz="1600" dirty="0" err="1" smtClean="0"/>
              <a:t>arg</a:t>
            </a:r>
            <a:r>
              <a:rPr lang="en-US" sz="1600" dirty="0" smtClean="0"/>
              <a:t>);</a:t>
            </a:r>
          </a:p>
          <a:p>
            <a:r>
              <a:rPr lang="en-US" sz="1600" dirty="0" smtClean="0"/>
              <a:t>	} </a:t>
            </a:r>
          </a:p>
          <a:p>
            <a:r>
              <a:rPr lang="en-US" sz="1600" dirty="0" smtClean="0"/>
              <a:t>	// Implement the code here</a:t>
            </a:r>
          </a:p>
          <a:p>
            <a:r>
              <a:rPr lang="en-US" sz="1600" dirty="0" smtClean="0"/>
              <a:t>	public void operationA1() { };</a:t>
            </a:r>
          </a:p>
          <a:p>
            <a:r>
              <a:rPr lang="en-US" sz="1600" dirty="0" smtClean="0"/>
              <a:t>	public void operationA2() { };</a:t>
            </a:r>
          </a:p>
          <a:p>
            <a:r>
              <a:rPr lang="en-US" sz="1600" dirty="0" smtClean="0"/>
              <a:t>}</a:t>
            </a:r>
          </a:p>
          <a:p>
            <a:r>
              <a:rPr lang="en-US" sz="1600" dirty="0" smtClean="0"/>
              <a:t>class ProductA2 extends </a:t>
            </a:r>
            <a:r>
              <a:rPr lang="en-US" sz="1600" dirty="0" err="1" smtClean="0"/>
              <a:t>AbstractProductA</a:t>
            </a:r>
            <a:r>
              <a:rPr lang="en-US" sz="1600" dirty="0" smtClean="0"/>
              <a:t> </a:t>
            </a:r>
          </a:p>
          <a:p>
            <a:r>
              <a:rPr lang="en-US" sz="1600" dirty="0" smtClean="0"/>
              <a:t>{</a:t>
            </a:r>
          </a:p>
          <a:p>
            <a:r>
              <a:rPr lang="en-US" sz="1600" dirty="0" smtClean="0"/>
              <a:t>	ProductA2(String </a:t>
            </a:r>
            <a:r>
              <a:rPr lang="en-US" sz="1600" dirty="0" err="1" smtClean="0"/>
              <a:t>arg</a:t>
            </a:r>
            <a:r>
              <a:rPr lang="en-US" sz="1600" dirty="0" smtClean="0"/>
              <a:t>)</a:t>
            </a:r>
          </a:p>
          <a:p>
            <a:r>
              <a:rPr lang="en-US" sz="1600" dirty="0" smtClean="0"/>
              <a:t>	{</a:t>
            </a:r>
          </a:p>
          <a:p>
            <a:r>
              <a:rPr lang="en-US" sz="1600" dirty="0" smtClean="0"/>
              <a:t>		System.out.println("Hello "+</a:t>
            </a:r>
            <a:r>
              <a:rPr lang="en-US" sz="1600" dirty="0" err="1" smtClean="0"/>
              <a:t>arg</a:t>
            </a:r>
            <a:r>
              <a:rPr lang="en-US" sz="1600" dirty="0" smtClean="0"/>
              <a:t>);</a:t>
            </a:r>
          </a:p>
          <a:p>
            <a:r>
              <a:rPr lang="en-US" sz="1600" dirty="0" smtClean="0"/>
              <a:t>	} </a:t>
            </a:r>
          </a:p>
          <a:p>
            <a:r>
              <a:rPr lang="en-US" sz="1600" dirty="0" smtClean="0"/>
              <a:t>	// Implement the code here</a:t>
            </a:r>
          </a:p>
          <a:p>
            <a:r>
              <a:rPr lang="en-US" sz="1600" dirty="0" smtClean="0"/>
              <a:t>	public void operationA1() { };</a:t>
            </a:r>
          </a:p>
          <a:p>
            <a:r>
              <a:rPr lang="en-US" sz="1600" dirty="0" smtClean="0"/>
              <a:t>	public void operationA2() { };</a:t>
            </a:r>
          </a:p>
          <a:p>
            <a:r>
              <a:rPr lang="en-US" sz="1600" dirty="0" smtClean="0"/>
              <a:t>}</a:t>
            </a:r>
          </a:p>
          <a:p>
            <a:endParaRPr lang="en-US" sz="16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sp>
        <p:nvSpPr>
          <p:cNvPr id="4" name="TextBox 3"/>
          <p:cNvSpPr txBox="1"/>
          <p:nvPr/>
        </p:nvSpPr>
        <p:spPr>
          <a:xfrm>
            <a:off x="685800" y="1600200"/>
            <a:ext cx="4346062" cy="1754326"/>
          </a:xfrm>
          <a:prstGeom prst="rect">
            <a:avLst/>
          </a:prstGeom>
          <a:noFill/>
        </p:spPr>
        <p:txBody>
          <a:bodyPr wrap="none" rtlCol="0">
            <a:spAutoFit/>
          </a:bodyPr>
          <a:lstStyle/>
          <a:p>
            <a:r>
              <a:rPr lang="en-US" dirty="0" smtClean="0"/>
              <a:t>abstract class </a:t>
            </a:r>
            <a:r>
              <a:rPr lang="en-US" dirty="0" err="1" smtClean="0"/>
              <a:t>AbstractProductB</a:t>
            </a:r>
            <a:r>
              <a:rPr lang="en-US" dirty="0" smtClean="0"/>
              <a:t> </a:t>
            </a:r>
          </a:p>
          <a:p>
            <a:r>
              <a:rPr lang="en-US" dirty="0" smtClean="0"/>
              <a:t>{</a:t>
            </a:r>
          </a:p>
          <a:p>
            <a:r>
              <a:rPr lang="en-US" dirty="0" smtClean="0"/>
              <a:t>	public abstract void operationB1();</a:t>
            </a:r>
          </a:p>
          <a:p>
            <a:r>
              <a:rPr lang="en-US" dirty="0" smtClean="0"/>
              <a:t>	public abstract void operationB2();</a:t>
            </a:r>
          </a:p>
          <a:p>
            <a:r>
              <a:rPr lang="en-US" dirty="0" smtClean="0"/>
              <a:t>}</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sp>
        <p:nvSpPr>
          <p:cNvPr id="4" name="TextBox 3"/>
          <p:cNvSpPr txBox="1"/>
          <p:nvPr/>
        </p:nvSpPr>
        <p:spPr>
          <a:xfrm>
            <a:off x="762000" y="1447800"/>
            <a:ext cx="5135380" cy="5078313"/>
          </a:xfrm>
          <a:prstGeom prst="rect">
            <a:avLst/>
          </a:prstGeom>
          <a:noFill/>
        </p:spPr>
        <p:txBody>
          <a:bodyPr wrap="none" rtlCol="0">
            <a:spAutoFit/>
          </a:bodyPr>
          <a:lstStyle/>
          <a:p>
            <a:r>
              <a:rPr lang="en-US" dirty="0" smtClean="0"/>
              <a:t>class ProductB1 extends </a:t>
            </a:r>
            <a:r>
              <a:rPr lang="en-US" dirty="0" err="1" smtClean="0"/>
              <a:t>AbstractProductB</a:t>
            </a:r>
            <a:r>
              <a:rPr lang="en-US" dirty="0" smtClean="0"/>
              <a:t> </a:t>
            </a:r>
          </a:p>
          <a:p>
            <a:r>
              <a:rPr lang="en-US" dirty="0" smtClean="0"/>
              <a:t>{</a:t>
            </a:r>
          </a:p>
          <a:p>
            <a:r>
              <a:rPr lang="en-US" dirty="0" smtClean="0"/>
              <a:t>	ProductB1(String </a:t>
            </a:r>
            <a:r>
              <a:rPr lang="en-US" dirty="0" err="1" smtClean="0"/>
              <a:t>arg</a:t>
            </a:r>
            <a:r>
              <a:rPr lang="en-US" dirty="0" smtClean="0"/>
              <a:t>)</a:t>
            </a:r>
          </a:p>
          <a:p>
            <a:r>
              <a:rPr lang="en-US" dirty="0" smtClean="0"/>
              <a:t>	{</a:t>
            </a:r>
          </a:p>
          <a:p>
            <a:r>
              <a:rPr lang="en-US" dirty="0" smtClean="0"/>
              <a:t>		System.out.println("Hello "+</a:t>
            </a:r>
            <a:r>
              <a:rPr lang="en-US" dirty="0" err="1" smtClean="0"/>
              <a:t>arg</a:t>
            </a:r>
            <a:r>
              <a:rPr lang="en-US" dirty="0" smtClean="0"/>
              <a:t>);</a:t>
            </a:r>
          </a:p>
          <a:p>
            <a:r>
              <a:rPr lang="en-US" dirty="0" smtClean="0"/>
              <a:t>	} </a:t>
            </a:r>
          </a:p>
          <a:p>
            <a:r>
              <a:rPr lang="en-US" dirty="0" smtClean="0"/>
              <a:t>	// Implement the code here</a:t>
            </a:r>
          </a:p>
          <a:p>
            <a:r>
              <a:rPr lang="en-US" dirty="0" smtClean="0"/>
              <a:t>}</a:t>
            </a:r>
          </a:p>
          <a:p>
            <a:r>
              <a:rPr lang="en-US" dirty="0" smtClean="0"/>
              <a:t> </a:t>
            </a:r>
          </a:p>
          <a:p>
            <a:r>
              <a:rPr lang="en-US" dirty="0" smtClean="0"/>
              <a:t>class ProductB2 extends </a:t>
            </a:r>
            <a:r>
              <a:rPr lang="en-US" dirty="0" err="1" smtClean="0"/>
              <a:t>AbstractProductB</a:t>
            </a:r>
            <a:r>
              <a:rPr lang="en-US" dirty="0" smtClean="0"/>
              <a:t> </a:t>
            </a:r>
          </a:p>
          <a:p>
            <a:r>
              <a:rPr lang="en-US" dirty="0" smtClean="0"/>
              <a:t>{</a:t>
            </a:r>
          </a:p>
          <a:p>
            <a:r>
              <a:rPr lang="en-US" dirty="0" smtClean="0"/>
              <a:t>	ProductB2(String </a:t>
            </a:r>
            <a:r>
              <a:rPr lang="en-US" dirty="0" err="1" smtClean="0"/>
              <a:t>arg</a:t>
            </a:r>
            <a:r>
              <a:rPr lang="en-US" dirty="0" smtClean="0"/>
              <a:t>)</a:t>
            </a:r>
          </a:p>
          <a:p>
            <a:r>
              <a:rPr lang="en-US" dirty="0" smtClean="0"/>
              <a:t>	{</a:t>
            </a:r>
          </a:p>
          <a:p>
            <a:r>
              <a:rPr lang="en-US" dirty="0" smtClean="0"/>
              <a:t>		System.out.println("Hello "+</a:t>
            </a:r>
            <a:r>
              <a:rPr lang="en-US" dirty="0" err="1" smtClean="0"/>
              <a:t>arg</a:t>
            </a:r>
            <a:r>
              <a:rPr lang="en-US" dirty="0" smtClean="0"/>
              <a:t>);</a:t>
            </a:r>
          </a:p>
          <a:p>
            <a:r>
              <a:rPr lang="en-US" dirty="0" smtClean="0"/>
              <a:t>	} </a:t>
            </a:r>
          </a:p>
          <a:p>
            <a:r>
              <a:rPr lang="en-US" dirty="0" smtClean="0"/>
              <a:t>	// Implement the code here</a:t>
            </a:r>
          </a:p>
          <a:p>
            <a:r>
              <a:rPr lang="en-US" dirty="0" smtClean="0"/>
              <a:t>}</a:t>
            </a:r>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sp>
        <p:nvSpPr>
          <p:cNvPr id="4" name="TextBox 3"/>
          <p:cNvSpPr txBox="1"/>
          <p:nvPr/>
        </p:nvSpPr>
        <p:spPr>
          <a:xfrm>
            <a:off x="762000" y="1447800"/>
            <a:ext cx="5237459" cy="1477328"/>
          </a:xfrm>
          <a:prstGeom prst="rect">
            <a:avLst/>
          </a:prstGeom>
          <a:noFill/>
        </p:spPr>
        <p:txBody>
          <a:bodyPr wrap="none" rtlCol="0">
            <a:spAutoFit/>
          </a:bodyPr>
          <a:lstStyle/>
          <a:p>
            <a:r>
              <a:rPr lang="en-US" dirty="0" smtClean="0"/>
              <a:t>abstract class </a:t>
            </a:r>
            <a:r>
              <a:rPr lang="en-US" dirty="0" err="1" smtClean="0"/>
              <a:t>AbstractFactory</a:t>
            </a:r>
            <a:r>
              <a:rPr lang="en-US" dirty="0" smtClean="0"/>
              <a:t> </a:t>
            </a:r>
          </a:p>
          <a:p>
            <a:r>
              <a:rPr lang="en-US" dirty="0" smtClean="0"/>
              <a:t>{</a:t>
            </a:r>
          </a:p>
          <a:p>
            <a:r>
              <a:rPr lang="en-US" dirty="0" smtClean="0"/>
              <a:t>	abstract </a:t>
            </a:r>
            <a:r>
              <a:rPr lang="en-US" dirty="0" err="1" smtClean="0"/>
              <a:t>AbstractProductA</a:t>
            </a:r>
            <a:r>
              <a:rPr lang="en-US" dirty="0" smtClean="0"/>
              <a:t> </a:t>
            </a:r>
            <a:r>
              <a:rPr lang="en-US" dirty="0" err="1" smtClean="0"/>
              <a:t>createProductA</a:t>
            </a:r>
            <a:r>
              <a:rPr lang="en-US" dirty="0" smtClean="0"/>
              <a:t>();</a:t>
            </a:r>
          </a:p>
          <a:p>
            <a:r>
              <a:rPr lang="en-US" dirty="0" smtClean="0"/>
              <a:t>	abstract </a:t>
            </a:r>
            <a:r>
              <a:rPr lang="en-US" dirty="0" err="1" smtClean="0"/>
              <a:t>AbstractProductB</a:t>
            </a:r>
            <a:r>
              <a:rPr lang="en-US" dirty="0" smtClean="0"/>
              <a:t> </a:t>
            </a:r>
            <a:r>
              <a:rPr lang="en-US" dirty="0" err="1" smtClean="0"/>
              <a:t>createProductB</a:t>
            </a:r>
            <a:r>
              <a:rPr lang="en-US" dirty="0" smtClean="0"/>
              <a:t>();</a:t>
            </a:r>
          </a:p>
          <a:p>
            <a:r>
              <a:rPr lang="en-US" dirty="0" smtClean="0"/>
              <a: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sp>
        <p:nvSpPr>
          <p:cNvPr id="4" name="TextBox 3"/>
          <p:cNvSpPr txBox="1"/>
          <p:nvPr/>
        </p:nvSpPr>
        <p:spPr>
          <a:xfrm>
            <a:off x="685800" y="1219200"/>
            <a:ext cx="5109091" cy="5755422"/>
          </a:xfrm>
          <a:prstGeom prst="rect">
            <a:avLst/>
          </a:prstGeom>
          <a:noFill/>
        </p:spPr>
        <p:txBody>
          <a:bodyPr wrap="none" rtlCol="0">
            <a:spAutoFit/>
          </a:bodyPr>
          <a:lstStyle/>
          <a:p>
            <a:r>
              <a:rPr lang="en-US" sz="1600" dirty="0" smtClean="0"/>
              <a:t>class ConcreteFactory1 extends </a:t>
            </a:r>
            <a:r>
              <a:rPr lang="en-US" sz="1600" dirty="0" err="1" smtClean="0"/>
              <a:t>AbstractFactory</a:t>
            </a:r>
            <a:r>
              <a:rPr lang="en-US" sz="1600" dirty="0" smtClean="0"/>
              <a:t> </a:t>
            </a:r>
          </a:p>
          <a:p>
            <a:r>
              <a:rPr lang="en-US" sz="1600" dirty="0" smtClean="0"/>
              <a:t>{</a:t>
            </a:r>
          </a:p>
          <a:p>
            <a:r>
              <a:rPr lang="en-US" sz="1600" dirty="0" smtClean="0"/>
              <a:t>	</a:t>
            </a:r>
            <a:r>
              <a:rPr lang="en-US" sz="1600" dirty="0" err="1" smtClean="0"/>
              <a:t>AbstractProductA</a:t>
            </a:r>
            <a:r>
              <a:rPr lang="en-US" sz="1600" dirty="0" smtClean="0"/>
              <a:t> </a:t>
            </a:r>
            <a:r>
              <a:rPr lang="en-US" sz="1600" dirty="0" err="1" smtClean="0"/>
              <a:t>createProductA</a:t>
            </a:r>
            <a:r>
              <a:rPr lang="en-US" sz="1600" dirty="0" smtClean="0"/>
              <a:t>()</a:t>
            </a:r>
          </a:p>
          <a:p>
            <a:r>
              <a:rPr lang="en-US" sz="1600" dirty="0" smtClean="0"/>
              <a:t>	{</a:t>
            </a:r>
          </a:p>
          <a:p>
            <a:r>
              <a:rPr lang="en-US" sz="1600" dirty="0" smtClean="0"/>
              <a:t>		return new ProductA1("ProductA1");</a:t>
            </a:r>
          </a:p>
          <a:p>
            <a:r>
              <a:rPr lang="en-US" sz="1600" dirty="0" smtClean="0"/>
              <a:t>	}</a:t>
            </a:r>
          </a:p>
          <a:p>
            <a:r>
              <a:rPr lang="en-US" sz="1600" dirty="0" smtClean="0"/>
              <a:t>	</a:t>
            </a:r>
            <a:r>
              <a:rPr lang="en-US" sz="1600" dirty="0" err="1" smtClean="0"/>
              <a:t>AbstractProductB</a:t>
            </a:r>
            <a:r>
              <a:rPr lang="en-US" sz="1600" dirty="0" smtClean="0"/>
              <a:t> </a:t>
            </a:r>
            <a:r>
              <a:rPr lang="en-US" sz="1600" dirty="0" err="1" smtClean="0"/>
              <a:t>createProductB</a:t>
            </a:r>
            <a:r>
              <a:rPr lang="en-US" sz="1600" dirty="0" smtClean="0"/>
              <a:t>()</a:t>
            </a:r>
          </a:p>
          <a:p>
            <a:r>
              <a:rPr lang="en-US" sz="1600" dirty="0" smtClean="0"/>
              <a:t>	{</a:t>
            </a:r>
          </a:p>
          <a:p>
            <a:r>
              <a:rPr lang="en-US" sz="1600" dirty="0" smtClean="0"/>
              <a:t>		return new ProductB1("ProductB1");</a:t>
            </a:r>
          </a:p>
          <a:p>
            <a:r>
              <a:rPr lang="en-US" sz="1600" dirty="0" smtClean="0"/>
              <a:t>	}</a:t>
            </a:r>
          </a:p>
          <a:p>
            <a:r>
              <a:rPr lang="en-US" sz="1600" dirty="0" smtClean="0"/>
              <a:t>}</a:t>
            </a:r>
          </a:p>
          <a:p>
            <a:r>
              <a:rPr lang="en-US" sz="1600" dirty="0" smtClean="0"/>
              <a:t>class ConcreteFactory2 extends </a:t>
            </a:r>
            <a:r>
              <a:rPr lang="en-US" sz="1600" dirty="0" err="1" smtClean="0"/>
              <a:t>AbstractFactory</a:t>
            </a:r>
            <a:r>
              <a:rPr lang="en-US" sz="1600" dirty="0" smtClean="0"/>
              <a:t> </a:t>
            </a:r>
          </a:p>
          <a:p>
            <a:r>
              <a:rPr lang="en-US" sz="1600" dirty="0" smtClean="0"/>
              <a:t>{</a:t>
            </a:r>
          </a:p>
          <a:p>
            <a:r>
              <a:rPr lang="en-US" sz="1600" dirty="0" smtClean="0"/>
              <a:t>	</a:t>
            </a:r>
            <a:r>
              <a:rPr lang="en-US" sz="1600" dirty="0" err="1" smtClean="0"/>
              <a:t>AbstractProductA</a:t>
            </a:r>
            <a:r>
              <a:rPr lang="en-US" sz="1600" dirty="0" smtClean="0"/>
              <a:t> </a:t>
            </a:r>
            <a:r>
              <a:rPr lang="en-US" sz="1600" dirty="0" err="1" smtClean="0"/>
              <a:t>createProductA</a:t>
            </a:r>
            <a:r>
              <a:rPr lang="en-US" sz="1600" dirty="0" smtClean="0"/>
              <a:t>()</a:t>
            </a:r>
          </a:p>
          <a:p>
            <a:r>
              <a:rPr lang="en-US" sz="1600" dirty="0" smtClean="0"/>
              <a:t>	{</a:t>
            </a:r>
          </a:p>
          <a:p>
            <a:r>
              <a:rPr lang="en-US" sz="1600" dirty="0" smtClean="0"/>
              <a:t>		return new ProductA2("ProductA2");</a:t>
            </a:r>
          </a:p>
          <a:p>
            <a:r>
              <a:rPr lang="en-US" sz="1600" dirty="0" smtClean="0"/>
              <a:t>	}</a:t>
            </a:r>
          </a:p>
          <a:p>
            <a:r>
              <a:rPr lang="en-US" sz="1600" dirty="0" smtClean="0"/>
              <a:t>	</a:t>
            </a:r>
            <a:r>
              <a:rPr lang="en-US" sz="1600" dirty="0" err="1" smtClean="0"/>
              <a:t>AbstractProductB</a:t>
            </a:r>
            <a:r>
              <a:rPr lang="en-US" sz="1600" dirty="0" smtClean="0"/>
              <a:t> </a:t>
            </a:r>
            <a:r>
              <a:rPr lang="en-US" sz="1600" dirty="0" err="1" smtClean="0"/>
              <a:t>createProductB</a:t>
            </a:r>
            <a:r>
              <a:rPr lang="en-US" sz="1600" dirty="0" smtClean="0"/>
              <a:t>()</a:t>
            </a:r>
          </a:p>
          <a:p>
            <a:r>
              <a:rPr lang="en-US" sz="1600" dirty="0" smtClean="0"/>
              <a:t>	{</a:t>
            </a:r>
          </a:p>
          <a:p>
            <a:r>
              <a:rPr lang="en-US" sz="1600" dirty="0" smtClean="0"/>
              <a:t>		return new ProductB2("ProductB2");</a:t>
            </a:r>
          </a:p>
          <a:p>
            <a:r>
              <a:rPr lang="en-US" sz="1600" dirty="0" smtClean="0"/>
              <a:t>	}</a:t>
            </a:r>
          </a:p>
          <a:p>
            <a:r>
              <a:rPr lang="en-US" sz="1600" dirty="0" smtClean="0"/>
              <a:t>}</a:t>
            </a:r>
          </a:p>
          <a:p>
            <a:endParaRPr lang="en-US" sz="16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sp>
        <p:nvSpPr>
          <p:cNvPr id="4" name="TextBox 3"/>
          <p:cNvSpPr txBox="1"/>
          <p:nvPr/>
        </p:nvSpPr>
        <p:spPr>
          <a:xfrm>
            <a:off x="685800" y="1447800"/>
            <a:ext cx="5591595" cy="4524315"/>
          </a:xfrm>
          <a:prstGeom prst="rect">
            <a:avLst/>
          </a:prstGeom>
          <a:noFill/>
        </p:spPr>
        <p:txBody>
          <a:bodyPr wrap="none" rtlCol="0">
            <a:spAutoFit/>
          </a:bodyPr>
          <a:lstStyle/>
          <a:p>
            <a:r>
              <a:rPr lang="en-US" dirty="0" smtClean="0"/>
              <a:t>class </a:t>
            </a:r>
            <a:r>
              <a:rPr lang="en-US" dirty="0" err="1" smtClean="0"/>
              <a:t>FactoryMaker</a:t>
            </a:r>
            <a:r>
              <a:rPr lang="en-US" dirty="0" smtClean="0"/>
              <a:t> </a:t>
            </a:r>
          </a:p>
          <a:p>
            <a:r>
              <a:rPr lang="en-US" dirty="0" smtClean="0"/>
              <a:t>{</a:t>
            </a:r>
          </a:p>
          <a:p>
            <a:r>
              <a:rPr lang="en-US" dirty="0" smtClean="0"/>
              <a:t>	private static </a:t>
            </a:r>
            <a:r>
              <a:rPr lang="en-US" dirty="0" err="1" smtClean="0"/>
              <a:t>AbstractFactory</a:t>
            </a:r>
            <a:r>
              <a:rPr lang="en-US" dirty="0" smtClean="0"/>
              <a:t> </a:t>
            </a:r>
            <a:r>
              <a:rPr lang="en-US" dirty="0" err="1" smtClean="0"/>
              <a:t>pf</a:t>
            </a:r>
            <a:r>
              <a:rPr lang="en-US" dirty="0" smtClean="0"/>
              <a:t>=null;</a:t>
            </a:r>
          </a:p>
          <a:p>
            <a:r>
              <a:rPr lang="en-US" dirty="0" smtClean="0"/>
              <a:t>	static </a:t>
            </a:r>
            <a:r>
              <a:rPr lang="en-US" dirty="0" err="1" smtClean="0"/>
              <a:t>AbstractFactory</a:t>
            </a:r>
            <a:r>
              <a:rPr lang="en-US" dirty="0" smtClean="0"/>
              <a:t> </a:t>
            </a:r>
            <a:r>
              <a:rPr lang="en-US" dirty="0" err="1" smtClean="0"/>
              <a:t>getFactory</a:t>
            </a:r>
            <a:r>
              <a:rPr lang="en-US" dirty="0" smtClean="0"/>
              <a:t>(String choice)</a:t>
            </a:r>
          </a:p>
          <a:p>
            <a:r>
              <a:rPr lang="en-US" dirty="0" smtClean="0"/>
              <a:t>	{</a:t>
            </a:r>
          </a:p>
          <a:p>
            <a:r>
              <a:rPr lang="en-US" dirty="0" smtClean="0"/>
              <a:t>		if(</a:t>
            </a:r>
            <a:r>
              <a:rPr lang="en-US" dirty="0" err="1" smtClean="0"/>
              <a:t>choice.equals</a:t>
            </a:r>
            <a:r>
              <a:rPr lang="en-US" dirty="0" smtClean="0"/>
              <a:t>("a"))</a:t>
            </a:r>
          </a:p>
          <a:p>
            <a:r>
              <a:rPr lang="en-US" dirty="0" smtClean="0"/>
              <a:t>		{</a:t>
            </a:r>
          </a:p>
          <a:p>
            <a:r>
              <a:rPr lang="en-US" dirty="0" smtClean="0"/>
              <a:t>			</a:t>
            </a:r>
            <a:r>
              <a:rPr lang="en-US" dirty="0" err="1" smtClean="0"/>
              <a:t>pf</a:t>
            </a:r>
            <a:r>
              <a:rPr lang="en-US" dirty="0" smtClean="0"/>
              <a:t>=new ConcreteFactory1();</a:t>
            </a:r>
          </a:p>
          <a:p>
            <a:r>
              <a:rPr lang="en-US" dirty="0" smtClean="0"/>
              <a:t>		}</a:t>
            </a:r>
          </a:p>
          <a:p>
            <a:r>
              <a:rPr lang="en-US" dirty="0" smtClean="0"/>
              <a:t>		else if(</a:t>
            </a:r>
            <a:r>
              <a:rPr lang="en-US" dirty="0" err="1" smtClean="0"/>
              <a:t>choice.equals</a:t>
            </a:r>
            <a:r>
              <a:rPr lang="en-US" dirty="0" smtClean="0"/>
              <a:t>("b"))</a:t>
            </a:r>
          </a:p>
          <a:p>
            <a:r>
              <a:rPr lang="en-US" dirty="0" smtClean="0"/>
              <a:t>		{</a:t>
            </a:r>
          </a:p>
          <a:p>
            <a:r>
              <a:rPr lang="en-US" dirty="0" smtClean="0"/>
              <a:t>			</a:t>
            </a:r>
            <a:r>
              <a:rPr lang="en-US" dirty="0" err="1" smtClean="0"/>
              <a:t>pf</a:t>
            </a:r>
            <a:r>
              <a:rPr lang="en-US" dirty="0" smtClean="0"/>
              <a:t>=new ConcreteFactory2();</a:t>
            </a:r>
          </a:p>
          <a:p>
            <a:r>
              <a:rPr lang="en-US" dirty="0" smtClean="0"/>
              <a:t>		} </a:t>
            </a:r>
          </a:p>
          <a:p>
            <a:r>
              <a:rPr lang="en-US" dirty="0" smtClean="0"/>
              <a:t>		return </a:t>
            </a:r>
            <a:r>
              <a:rPr lang="en-US" dirty="0" err="1" smtClean="0"/>
              <a:t>pf</a:t>
            </a:r>
            <a:r>
              <a:rPr lang="en-US" dirty="0" smtClean="0"/>
              <a:t>;</a:t>
            </a:r>
          </a:p>
          <a:p>
            <a:r>
              <a:rPr lang="en-US" dirty="0" smtClean="0"/>
              <a:t>	}</a:t>
            </a:r>
          </a:p>
          <a:p>
            <a:r>
              <a:rPr lang="en-US" dirty="0" smtClean="0"/>
              <a:t>}</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sp>
        <p:nvSpPr>
          <p:cNvPr id="4" name="TextBox 3"/>
          <p:cNvSpPr txBox="1"/>
          <p:nvPr/>
        </p:nvSpPr>
        <p:spPr>
          <a:xfrm>
            <a:off x="685800" y="1371600"/>
            <a:ext cx="6749027" cy="2585323"/>
          </a:xfrm>
          <a:prstGeom prst="rect">
            <a:avLst/>
          </a:prstGeom>
          <a:noFill/>
        </p:spPr>
        <p:txBody>
          <a:bodyPr wrap="none" rtlCol="0">
            <a:spAutoFit/>
          </a:bodyPr>
          <a:lstStyle/>
          <a:p>
            <a:r>
              <a:rPr lang="en-US" dirty="0" smtClean="0"/>
              <a:t>public class Client</a:t>
            </a:r>
          </a:p>
          <a:p>
            <a:r>
              <a:rPr lang="en-US" dirty="0" smtClean="0"/>
              <a:t>{</a:t>
            </a:r>
          </a:p>
          <a:p>
            <a:r>
              <a:rPr lang="en-US" dirty="0" smtClean="0"/>
              <a:t>	public static void main(String args[ ])</a:t>
            </a:r>
          </a:p>
          <a:p>
            <a:r>
              <a:rPr lang="en-US" dirty="0" smtClean="0"/>
              <a:t>	{</a:t>
            </a:r>
          </a:p>
          <a:p>
            <a:r>
              <a:rPr lang="en-US" dirty="0" smtClean="0"/>
              <a:t>		</a:t>
            </a:r>
            <a:r>
              <a:rPr lang="en-US" dirty="0" err="1" smtClean="0"/>
              <a:t>AbstractFactory</a:t>
            </a:r>
            <a:r>
              <a:rPr lang="en-US" dirty="0" smtClean="0"/>
              <a:t> </a:t>
            </a:r>
            <a:r>
              <a:rPr lang="en-US" dirty="0" err="1" smtClean="0"/>
              <a:t>pf</a:t>
            </a:r>
            <a:r>
              <a:rPr lang="en-US" dirty="0" smtClean="0"/>
              <a:t>=</a:t>
            </a:r>
            <a:r>
              <a:rPr lang="en-US" dirty="0" err="1" smtClean="0"/>
              <a:t>FactoryMaker.getFactory</a:t>
            </a:r>
            <a:r>
              <a:rPr lang="en-US" dirty="0" smtClean="0"/>
              <a:t>("a");</a:t>
            </a:r>
          </a:p>
          <a:p>
            <a:r>
              <a:rPr lang="en-US" dirty="0" smtClean="0"/>
              <a:t>		</a:t>
            </a:r>
            <a:r>
              <a:rPr lang="en-US" dirty="0" err="1" smtClean="0"/>
              <a:t>AbstractProductA</a:t>
            </a:r>
            <a:r>
              <a:rPr lang="en-US" dirty="0" smtClean="0"/>
              <a:t> product=</a:t>
            </a:r>
            <a:r>
              <a:rPr lang="en-US" dirty="0" err="1" smtClean="0"/>
              <a:t>pf.createProductA</a:t>
            </a:r>
            <a:r>
              <a:rPr lang="en-US" dirty="0" smtClean="0"/>
              <a:t>();</a:t>
            </a:r>
          </a:p>
          <a:p>
            <a:r>
              <a:rPr lang="en-US" dirty="0" smtClean="0"/>
              <a:t>		//more function calls on product</a:t>
            </a:r>
          </a:p>
          <a:p>
            <a:r>
              <a:rPr lang="en-US" dirty="0" smtClean="0"/>
              <a:t>	}</a:t>
            </a:r>
          </a:p>
          <a:p>
            <a:r>
              <a:rPr lang="en-US" dirty="0" smtClean="0"/>
              <a: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pic>
        <p:nvPicPr>
          <p:cNvPr id="1026" name="Picture 2" descr="http://java.dzone.com/sites/all/files/abstract_factory_impl.PNG"/>
          <p:cNvPicPr>
            <a:picLocks noChangeAspect="1" noChangeArrowheads="1"/>
          </p:cNvPicPr>
          <p:nvPr/>
        </p:nvPicPr>
        <p:blipFill>
          <a:blip r:embed="rId3"/>
          <a:srcRect/>
          <a:stretch>
            <a:fillRect/>
          </a:stretch>
        </p:blipFill>
        <p:spPr bwMode="auto">
          <a:xfrm>
            <a:off x="1295400" y="1752600"/>
            <a:ext cx="6343650" cy="4105275"/>
          </a:xfrm>
          <a:prstGeom prst="rect">
            <a:avLst/>
          </a:prstGeom>
          <a:noFill/>
        </p:spPr>
      </p:pic>
      <p:sp>
        <p:nvSpPr>
          <p:cNvPr id="5" name="Rectangle 4"/>
          <p:cNvSpPr/>
          <p:nvPr/>
        </p:nvSpPr>
        <p:spPr>
          <a:xfrm>
            <a:off x="762000" y="1295400"/>
            <a:ext cx="2930482" cy="461665"/>
          </a:xfrm>
          <a:prstGeom prst="rect">
            <a:avLst/>
          </a:prstGeom>
        </p:spPr>
        <p:txBody>
          <a:bodyPr wrap="none">
            <a:spAutoFit/>
          </a:bodyPr>
          <a:lstStyle/>
          <a:p>
            <a:r>
              <a:rPr lang="en-US" sz="2400" b="1" dirty="0" smtClean="0"/>
              <a:t>Real World Example</a:t>
            </a:r>
            <a:endParaRPr lang="en-US" sz="2400" b="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sp>
        <p:nvSpPr>
          <p:cNvPr id="4" name="TextBox 3"/>
          <p:cNvSpPr txBox="1"/>
          <p:nvPr/>
        </p:nvSpPr>
        <p:spPr>
          <a:xfrm>
            <a:off x="685800" y="1219200"/>
            <a:ext cx="1715534" cy="400110"/>
          </a:xfrm>
          <a:prstGeom prst="rect">
            <a:avLst/>
          </a:prstGeom>
          <a:noFill/>
        </p:spPr>
        <p:txBody>
          <a:bodyPr wrap="none" rtlCol="0">
            <a:spAutoFit/>
          </a:bodyPr>
          <a:lstStyle/>
          <a:p>
            <a:r>
              <a:rPr lang="en-US" sz="2000" b="1" dirty="0" smtClean="0"/>
              <a:t>Sample Code:</a:t>
            </a:r>
            <a:endParaRPr lang="en-US" sz="2000" b="1" dirty="0"/>
          </a:p>
        </p:txBody>
      </p:sp>
      <p:sp>
        <p:nvSpPr>
          <p:cNvPr id="5" name="TextBox 4"/>
          <p:cNvSpPr txBox="1"/>
          <p:nvPr/>
        </p:nvSpPr>
        <p:spPr>
          <a:xfrm>
            <a:off x="838200" y="1981200"/>
            <a:ext cx="4081438" cy="1477328"/>
          </a:xfrm>
          <a:prstGeom prst="rect">
            <a:avLst/>
          </a:prstGeom>
          <a:noFill/>
        </p:spPr>
        <p:txBody>
          <a:bodyPr wrap="none" rtlCol="0">
            <a:spAutoFit/>
          </a:bodyPr>
          <a:lstStyle/>
          <a:p>
            <a:r>
              <a:rPr lang="en-US" dirty="0" smtClean="0"/>
              <a:t>public interface Window</a:t>
            </a:r>
          </a:p>
          <a:p>
            <a:r>
              <a:rPr lang="en-US" dirty="0" smtClean="0"/>
              <a:t>{</a:t>
            </a:r>
          </a:p>
          <a:p>
            <a:r>
              <a:rPr lang="en-US" dirty="0" smtClean="0"/>
              <a:t>	public void </a:t>
            </a:r>
            <a:r>
              <a:rPr lang="en-US" dirty="0" err="1" smtClean="0"/>
              <a:t>setTitle</a:t>
            </a:r>
            <a:r>
              <a:rPr lang="en-US" dirty="0" smtClean="0"/>
              <a:t>(String text);</a:t>
            </a:r>
          </a:p>
          <a:p>
            <a:r>
              <a:rPr lang="en-US" dirty="0" smtClean="0"/>
              <a:t>    	public void repaint();</a:t>
            </a:r>
          </a:p>
          <a:p>
            <a:r>
              <a:rPr lang="en-US" dirty="0" smtClean="0"/>
              <a:t>}</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sp>
        <p:nvSpPr>
          <p:cNvPr id="4" name="TextBox 3"/>
          <p:cNvSpPr txBox="1"/>
          <p:nvPr/>
        </p:nvSpPr>
        <p:spPr>
          <a:xfrm>
            <a:off x="762000" y="1524000"/>
            <a:ext cx="5236755" cy="3416320"/>
          </a:xfrm>
          <a:prstGeom prst="rect">
            <a:avLst/>
          </a:prstGeom>
          <a:noFill/>
        </p:spPr>
        <p:txBody>
          <a:bodyPr wrap="none" rtlCol="0">
            <a:spAutoFit/>
          </a:bodyPr>
          <a:lstStyle/>
          <a:p>
            <a:r>
              <a:rPr lang="en-US" dirty="0" smtClean="0"/>
              <a:t>//ConcreteProductA1</a:t>
            </a:r>
          </a:p>
          <a:p>
            <a:r>
              <a:rPr lang="en-US" dirty="0" smtClean="0"/>
              <a:t>public class </a:t>
            </a:r>
            <a:r>
              <a:rPr lang="en-US" dirty="0" err="1" smtClean="0"/>
              <a:t>MSWindow</a:t>
            </a:r>
            <a:r>
              <a:rPr lang="en-US" dirty="0" smtClean="0"/>
              <a:t> implements Window</a:t>
            </a:r>
          </a:p>
          <a:p>
            <a:r>
              <a:rPr lang="en-US" dirty="0" smtClean="0"/>
              <a:t>{</a:t>
            </a:r>
          </a:p>
          <a:p>
            <a:r>
              <a:rPr lang="en-US" dirty="0" smtClean="0"/>
              <a:t>	public void </a:t>
            </a:r>
            <a:r>
              <a:rPr lang="en-US" dirty="0" err="1" smtClean="0"/>
              <a:t>setTitle</a:t>
            </a:r>
            <a:r>
              <a:rPr lang="en-US" dirty="0" smtClean="0"/>
              <a:t>()</a:t>
            </a:r>
          </a:p>
          <a:p>
            <a:r>
              <a:rPr lang="en-US" dirty="0" smtClean="0"/>
              <a:t>	{</a:t>
            </a:r>
          </a:p>
          <a:p>
            <a:r>
              <a:rPr lang="en-US" dirty="0" smtClean="0"/>
              <a:t>		//MS Windows specific </a:t>
            </a:r>
            <a:r>
              <a:rPr lang="en-US" dirty="0" err="1" smtClean="0"/>
              <a:t>behaviour</a:t>
            </a:r>
            <a:r>
              <a:rPr lang="en-US" dirty="0" smtClean="0"/>
              <a:t> </a:t>
            </a:r>
          </a:p>
          <a:p>
            <a:r>
              <a:rPr lang="en-US" dirty="0" smtClean="0"/>
              <a:t>	}</a:t>
            </a:r>
          </a:p>
          <a:p>
            <a:r>
              <a:rPr lang="en-US" dirty="0" smtClean="0"/>
              <a:t>	public void repaint()</a:t>
            </a:r>
          </a:p>
          <a:p>
            <a:r>
              <a:rPr lang="en-US" dirty="0" smtClean="0"/>
              <a:t>	{</a:t>
            </a:r>
          </a:p>
          <a:p>
            <a:r>
              <a:rPr lang="en-US" dirty="0" smtClean="0"/>
              <a:t>		//MS Windows specific </a:t>
            </a:r>
            <a:r>
              <a:rPr lang="en-US" dirty="0" err="1" smtClean="0"/>
              <a:t>behaviour</a:t>
            </a:r>
            <a:r>
              <a:rPr lang="en-US" dirty="0" smtClean="0"/>
              <a:t> </a:t>
            </a:r>
          </a:p>
          <a:p>
            <a:r>
              <a:rPr lang="en-US" dirty="0" smtClean="0"/>
              <a:t>	}</a:t>
            </a:r>
          </a:p>
          <a:p>
            <a:r>
              <a:rPr lang="en-US" dirty="0" smtClean="0"/>
              <a: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design pattern (DP)? (cont…)</a:t>
            </a:r>
            <a:endParaRPr lang="en-US" dirty="0"/>
          </a:p>
        </p:txBody>
      </p:sp>
      <p:sp>
        <p:nvSpPr>
          <p:cNvPr id="3" name="Content Placeholder 2"/>
          <p:cNvSpPr>
            <a:spLocks noGrp="1"/>
          </p:cNvSpPr>
          <p:nvPr>
            <p:ph idx="1"/>
          </p:nvPr>
        </p:nvSpPr>
        <p:spPr>
          <a:xfrm>
            <a:off x="609600" y="2133600"/>
            <a:ext cx="8077200" cy="3992564"/>
          </a:xfrm>
        </p:spPr>
        <p:txBody>
          <a:bodyPr>
            <a:normAutofit lnSpcReduction="10000"/>
          </a:bodyPr>
          <a:lstStyle/>
          <a:p>
            <a:r>
              <a:rPr lang="en-US" dirty="0" smtClean="0"/>
              <a:t>Pattern name</a:t>
            </a:r>
          </a:p>
          <a:p>
            <a:endParaRPr lang="en-US" dirty="0" smtClean="0"/>
          </a:p>
          <a:p>
            <a:r>
              <a:rPr lang="en-US" dirty="0" smtClean="0"/>
              <a:t>Problem</a:t>
            </a:r>
          </a:p>
          <a:p>
            <a:endParaRPr lang="en-US" dirty="0" smtClean="0"/>
          </a:p>
          <a:p>
            <a:r>
              <a:rPr lang="en-US" dirty="0" smtClean="0"/>
              <a:t>Solution</a:t>
            </a:r>
          </a:p>
          <a:p>
            <a:endParaRPr lang="en-US" dirty="0" smtClean="0"/>
          </a:p>
          <a:p>
            <a:r>
              <a:rPr lang="en-US" dirty="0" smtClean="0"/>
              <a:t>Consequences</a:t>
            </a:r>
            <a:endParaRPr lang="en-US" dirty="0"/>
          </a:p>
        </p:txBody>
      </p:sp>
      <p:sp>
        <p:nvSpPr>
          <p:cNvPr id="4" name="TextBox 3"/>
          <p:cNvSpPr txBox="1"/>
          <p:nvPr/>
        </p:nvSpPr>
        <p:spPr>
          <a:xfrm>
            <a:off x="533400" y="1600200"/>
            <a:ext cx="4631396" cy="461665"/>
          </a:xfrm>
          <a:prstGeom prst="rect">
            <a:avLst/>
          </a:prstGeom>
          <a:noFill/>
        </p:spPr>
        <p:txBody>
          <a:bodyPr wrap="none" rtlCol="0">
            <a:spAutoFit/>
          </a:bodyPr>
          <a:lstStyle/>
          <a:p>
            <a:r>
              <a:rPr lang="en-US" sz="2400" dirty="0" smtClean="0">
                <a:solidFill>
                  <a:srgbClr val="7030A0"/>
                </a:solidFill>
              </a:rPr>
              <a:t>Four essential elements of a pattern:</a:t>
            </a:r>
            <a:endParaRPr lang="en-US" sz="2400" dirty="0">
              <a:solidFill>
                <a:srgbClr val="7030A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sp>
        <p:nvSpPr>
          <p:cNvPr id="4" name="TextBox 3"/>
          <p:cNvSpPr txBox="1"/>
          <p:nvPr/>
        </p:nvSpPr>
        <p:spPr>
          <a:xfrm>
            <a:off x="685800" y="1447800"/>
            <a:ext cx="4958217" cy="3693319"/>
          </a:xfrm>
          <a:prstGeom prst="rect">
            <a:avLst/>
          </a:prstGeom>
          <a:noFill/>
        </p:spPr>
        <p:txBody>
          <a:bodyPr wrap="none" rtlCol="0">
            <a:spAutoFit/>
          </a:bodyPr>
          <a:lstStyle/>
          <a:p>
            <a:r>
              <a:rPr lang="en-US" dirty="0" smtClean="0"/>
              <a:t>//ConcreteProductA2</a:t>
            </a:r>
          </a:p>
          <a:p>
            <a:r>
              <a:rPr lang="en-US" dirty="0" smtClean="0"/>
              <a:t>public class </a:t>
            </a:r>
            <a:r>
              <a:rPr lang="en-US" dirty="0" err="1" smtClean="0"/>
              <a:t>MacOSXWindow</a:t>
            </a:r>
            <a:r>
              <a:rPr lang="en-US" dirty="0" smtClean="0"/>
              <a:t> implements Window</a:t>
            </a:r>
          </a:p>
          <a:p>
            <a:r>
              <a:rPr lang="en-US" dirty="0" smtClean="0"/>
              <a:t>{</a:t>
            </a:r>
          </a:p>
          <a:p>
            <a:r>
              <a:rPr lang="en-US" dirty="0" smtClean="0"/>
              <a:t>	public void </a:t>
            </a:r>
            <a:r>
              <a:rPr lang="en-US" dirty="0" err="1" smtClean="0"/>
              <a:t>setTitle</a:t>
            </a:r>
            <a:r>
              <a:rPr lang="en-US" dirty="0" smtClean="0"/>
              <a:t>()</a:t>
            </a:r>
          </a:p>
          <a:p>
            <a:r>
              <a:rPr lang="en-US" dirty="0" smtClean="0"/>
              <a:t>	{</a:t>
            </a:r>
          </a:p>
          <a:p>
            <a:r>
              <a:rPr lang="en-US" dirty="0" smtClean="0"/>
              <a:t>		//Mac OSX specific </a:t>
            </a:r>
            <a:r>
              <a:rPr lang="en-US" dirty="0" err="1" smtClean="0"/>
              <a:t>behaviour</a:t>
            </a:r>
            <a:r>
              <a:rPr lang="en-US" dirty="0" smtClean="0"/>
              <a:t> </a:t>
            </a:r>
          </a:p>
          <a:p>
            <a:r>
              <a:rPr lang="en-US" dirty="0" smtClean="0"/>
              <a:t>	}</a:t>
            </a:r>
          </a:p>
          <a:p>
            <a:r>
              <a:rPr lang="en-US" dirty="0" smtClean="0"/>
              <a:t>	public void repaint()</a:t>
            </a:r>
          </a:p>
          <a:p>
            <a:r>
              <a:rPr lang="en-US" dirty="0" smtClean="0"/>
              <a:t>	{</a:t>
            </a:r>
          </a:p>
          <a:p>
            <a:r>
              <a:rPr lang="en-US" dirty="0" smtClean="0"/>
              <a:t>		//Mac OSX specific </a:t>
            </a:r>
            <a:r>
              <a:rPr lang="en-US" dirty="0" err="1" smtClean="0"/>
              <a:t>behaviour</a:t>
            </a:r>
            <a:r>
              <a:rPr lang="en-US" dirty="0" smtClean="0"/>
              <a:t> </a:t>
            </a:r>
          </a:p>
          <a:p>
            <a:r>
              <a:rPr lang="en-US" dirty="0" smtClean="0"/>
              <a:t>	}</a:t>
            </a:r>
          </a:p>
          <a:p>
            <a:r>
              <a:rPr lang="en-US" dirty="0" smtClean="0"/>
              <a:t>}</a:t>
            </a:r>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sp>
        <p:nvSpPr>
          <p:cNvPr id="4" name="TextBox 3"/>
          <p:cNvSpPr txBox="1"/>
          <p:nvPr/>
        </p:nvSpPr>
        <p:spPr>
          <a:xfrm>
            <a:off x="838200" y="1676400"/>
            <a:ext cx="4137479" cy="1477328"/>
          </a:xfrm>
          <a:prstGeom prst="rect">
            <a:avLst/>
          </a:prstGeom>
          <a:noFill/>
        </p:spPr>
        <p:txBody>
          <a:bodyPr wrap="none" rtlCol="0">
            <a:spAutoFit/>
          </a:bodyPr>
          <a:lstStyle/>
          <a:p>
            <a:r>
              <a:rPr lang="en-US" dirty="0" smtClean="0"/>
              <a:t>public interface </a:t>
            </a:r>
            <a:r>
              <a:rPr lang="en-US" dirty="0" err="1" smtClean="0"/>
              <a:t>AbstractWidgetFactory</a:t>
            </a:r>
            <a:r>
              <a:rPr lang="en-US" dirty="0" smtClean="0"/>
              <a:t> </a:t>
            </a:r>
          </a:p>
          <a:p>
            <a:r>
              <a:rPr lang="en-US" dirty="0" smtClean="0"/>
              <a:t>{</a:t>
            </a:r>
          </a:p>
          <a:p>
            <a:r>
              <a:rPr lang="en-US" dirty="0" smtClean="0"/>
              <a:t>	public Window </a:t>
            </a:r>
            <a:r>
              <a:rPr lang="en-US" dirty="0" err="1" smtClean="0"/>
              <a:t>createWindow</a:t>
            </a:r>
            <a:r>
              <a:rPr lang="en-US" dirty="0" smtClean="0"/>
              <a:t>();</a:t>
            </a:r>
          </a:p>
          <a:p>
            <a:r>
              <a:rPr lang="en-US" dirty="0" smtClean="0"/>
              <a:t>}</a:t>
            </a:r>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sp>
        <p:nvSpPr>
          <p:cNvPr id="4" name="TextBox 3"/>
          <p:cNvSpPr txBox="1"/>
          <p:nvPr/>
        </p:nvSpPr>
        <p:spPr>
          <a:xfrm>
            <a:off x="685800" y="1371600"/>
            <a:ext cx="6649193" cy="5262979"/>
          </a:xfrm>
          <a:prstGeom prst="rect">
            <a:avLst/>
          </a:prstGeom>
          <a:noFill/>
        </p:spPr>
        <p:txBody>
          <a:bodyPr wrap="none" rtlCol="0">
            <a:spAutoFit/>
          </a:bodyPr>
          <a:lstStyle/>
          <a:p>
            <a:r>
              <a:rPr lang="en-US" sz="1600" dirty="0" smtClean="0"/>
              <a:t>//ConcreteFactory1</a:t>
            </a:r>
          </a:p>
          <a:p>
            <a:r>
              <a:rPr lang="en-US" sz="1600" dirty="0" smtClean="0"/>
              <a:t>public class </a:t>
            </a:r>
            <a:r>
              <a:rPr lang="en-US" sz="1600" dirty="0" err="1" smtClean="0"/>
              <a:t>MsWindowsWidgetFactory</a:t>
            </a:r>
            <a:r>
              <a:rPr lang="en-US" sz="1600" dirty="0" smtClean="0"/>
              <a:t> </a:t>
            </a:r>
          </a:p>
          <a:p>
            <a:r>
              <a:rPr lang="en-US" sz="1600" dirty="0" smtClean="0"/>
              <a:t>{</a:t>
            </a:r>
          </a:p>
          <a:p>
            <a:r>
              <a:rPr lang="en-US" sz="1600" dirty="0" smtClean="0"/>
              <a:t>	//create an </a:t>
            </a:r>
            <a:r>
              <a:rPr lang="en-US" sz="1600" dirty="0" err="1" smtClean="0"/>
              <a:t>MSWindow</a:t>
            </a:r>
            <a:r>
              <a:rPr lang="en-US" sz="1600" dirty="0" smtClean="0"/>
              <a:t> </a:t>
            </a:r>
          </a:p>
          <a:p>
            <a:r>
              <a:rPr lang="en-US" sz="1600" dirty="0" smtClean="0"/>
              <a:t>	public Window </a:t>
            </a:r>
            <a:r>
              <a:rPr lang="en-US" sz="1600" dirty="0" err="1" smtClean="0"/>
              <a:t>createWindow</a:t>
            </a:r>
            <a:r>
              <a:rPr lang="en-US" sz="1600" dirty="0" smtClean="0"/>
              <a:t>()</a:t>
            </a:r>
          </a:p>
          <a:p>
            <a:r>
              <a:rPr lang="en-US" sz="1600" dirty="0" smtClean="0"/>
              <a:t>	{</a:t>
            </a:r>
          </a:p>
          <a:p>
            <a:r>
              <a:rPr lang="en-US" sz="1600" dirty="0" smtClean="0"/>
              <a:t>		</a:t>
            </a:r>
            <a:r>
              <a:rPr lang="en-US" sz="1600" dirty="0" err="1" smtClean="0"/>
              <a:t>MSWindow</a:t>
            </a:r>
            <a:r>
              <a:rPr lang="en-US" sz="1600" dirty="0" smtClean="0"/>
              <a:t> window = new </a:t>
            </a:r>
            <a:r>
              <a:rPr lang="en-US" sz="1600" dirty="0" err="1" smtClean="0"/>
              <a:t>MSWindow</a:t>
            </a:r>
            <a:r>
              <a:rPr lang="en-US" sz="1600" dirty="0" smtClean="0"/>
              <a:t>();   </a:t>
            </a:r>
          </a:p>
          <a:p>
            <a:r>
              <a:rPr lang="en-US" sz="1600" dirty="0" smtClean="0"/>
              <a:t>		return window;</a:t>
            </a:r>
          </a:p>
          <a:p>
            <a:r>
              <a:rPr lang="en-US" sz="1600" dirty="0" smtClean="0"/>
              <a:t>	}</a:t>
            </a:r>
          </a:p>
          <a:p>
            <a:r>
              <a:rPr lang="en-US" sz="1600" dirty="0" smtClean="0"/>
              <a:t>}</a:t>
            </a:r>
          </a:p>
          <a:p>
            <a:r>
              <a:rPr lang="en-US" sz="1600" dirty="0" smtClean="0"/>
              <a:t> </a:t>
            </a:r>
          </a:p>
          <a:p>
            <a:r>
              <a:rPr lang="en-US" sz="1600" dirty="0" smtClean="0"/>
              <a:t>//ConcreteFactory2</a:t>
            </a:r>
          </a:p>
          <a:p>
            <a:r>
              <a:rPr lang="en-US" sz="1600" dirty="0" smtClean="0"/>
              <a:t>public class </a:t>
            </a:r>
            <a:r>
              <a:rPr lang="en-US" sz="1600" dirty="0" err="1" smtClean="0"/>
              <a:t>MacOSXWidgetFactory</a:t>
            </a:r>
            <a:r>
              <a:rPr lang="en-US" sz="1600" dirty="0" smtClean="0"/>
              <a:t> </a:t>
            </a:r>
          </a:p>
          <a:p>
            <a:r>
              <a:rPr lang="en-US" sz="1600" dirty="0" smtClean="0"/>
              <a:t>{</a:t>
            </a:r>
          </a:p>
          <a:p>
            <a:r>
              <a:rPr lang="en-US" sz="1600" dirty="0" smtClean="0"/>
              <a:t>	//create a </a:t>
            </a:r>
            <a:r>
              <a:rPr lang="en-US" sz="1600" dirty="0" err="1" smtClean="0"/>
              <a:t>MacOSXWindow</a:t>
            </a:r>
            <a:r>
              <a:rPr lang="en-US" sz="1600" dirty="0" smtClean="0"/>
              <a:t> </a:t>
            </a:r>
          </a:p>
          <a:p>
            <a:r>
              <a:rPr lang="en-US" sz="1600" dirty="0" smtClean="0"/>
              <a:t>	public Window </a:t>
            </a:r>
            <a:r>
              <a:rPr lang="en-US" sz="1600" dirty="0" err="1" smtClean="0"/>
              <a:t>createWindow</a:t>
            </a:r>
            <a:r>
              <a:rPr lang="en-US" sz="1600" dirty="0" smtClean="0"/>
              <a:t>()</a:t>
            </a:r>
          </a:p>
          <a:p>
            <a:r>
              <a:rPr lang="en-US" sz="1600" dirty="0" smtClean="0"/>
              <a:t>	{</a:t>
            </a:r>
          </a:p>
          <a:p>
            <a:r>
              <a:rPr lang="en-US" sz="1600" dirty="0" smtClean="0"/>
              <a:t>		</a:t>
            </a:r>
            <a:r>
              <a:rPr lang="en-US" sz="1600" dirty="0" err="1" smtClean="0"/>
              <a:t>MacOSXWindow</a:t>
            </a:r>
            <a:r>
              <a:rPr lang="en-US" sz="1600" dirty="0" smtClean="0"/>
              <a:t> window = new </a:t>
            </a:r>
            <a:r>
              <a:rPr lang="en-US" sz="1600" dirty="0" err="1" smtClean="0"/>
              <a:t>MacOSXWindow</a:t>
            </a:r>
            <a:r>
              <a:rPr lang="en-US" sz="1600" dirty="0" smtClean="0"/>
              <a:t>();   </a:t>
            </a:r>
          </a:p>
          <a:p>
            <a:r>
              <a:rPr lang="en-US" sz="1600" dirty="0" smtClean="0"/>
              <a:t>		return window;</a:t>
            </a:r>
          </a:p>
          <a:p>
            <a:r>
              <a:rPr lang="en-US" sz="1600" dirty="0" smtClean="0"/>
              <a:t>	}</a:t>
            </a:r>
          </a:p>
          <a:p>
            <a:r>
              <a:rPr lang="en-US" sz="1600" dirty="0" smtClean="0"/>
              <a: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sp>
        <p:nvSpPr>
          <p:cNvPr id="4" name="TextBox 3"/>
          <p:cNvSpPr txBox="1"/>
          <p:nvPr/>
        </p:nvSpPr>
        <p:spPr>
          <a:xfrm>
            <a:off x="762000" y="1447800"/>
            <a:ext cx="7174528" cy="2308324"/>
          </a:xfrm>
          <a:prstGeom prst="rect">
            <a:avLst/>
          </a:prstGeom>
          <a:noFill/>
        </p:spPr>
        <p:txBody>
          <a:bodyPr wrap="none" rtlCol="0">
            <a:spAutoFit/>
          </a:bodyPr>
          <a:lstStyle/>
          <a:p>
            <a:r>
              <a:rPr lang="en-US" dirty="0" smtClean="0"/>
              <a:t>public class </a:t>
            </a:r>
            <a:r>
              <a:rPr lang="en-US" dirty="0" err="1" smtClean="0"/>
              <a:t>GUIBuilder</a:t>
            </a:r>
            <a:r>
              <a:rPr lang="en-US" dirty="0" smtClean="0"/>
              <a:t> </a:t>
            </a:r>
          </a:p>
          <a:p>
            <a:r>
              <a:rPr lang="en-US" dirty="0" smtClean="0"/>
              <a:t>{</a:t>
            </a:r>
          </a:p>
          <a:p>
            <a:r>
              <a:rPr lang="en-US" dirty="0" smtClean="0"/>
              <a:t>	public void </a:t>
            </a:r>
            <a:r>
              <a:rPr lang="en-US" dirty="0" err="1" smtClean="0"/>
              <a:t>buildWindow</a:t>
            </a:r>
            <a:r>
              <a:rPr lang="en-US" dirty="0" smtClean="0"/>
              <a:t>(</a:t>
            </a:r>
            <a:r>
              <a:rPr lang="en-US" dirty="0" err="1" smtClean="0"/>
              <a:t>AbstractWidgetFactory</a:t>
            </a:r>
            <a:r>
              <a:rPr lang="en-US" dirty="0" smtClean="0"/>
              <a:t> </a:t>
            </a:r>
            <a:r>
              <a:rPr lang="en-US" dirty="0" err="1" smtClean="0"/>
              <a:t>widgetFactory</a:t>
            </a:r>
            <a:r>
              <a:rPr lang="en-US" dirty="0" smtClean="0"/>
              <a:t>)</a:t>
            </a:r>
          </a:p>
          <a:p>
            <a:r>
              <a:rPr lang="en-US" dirty="0" smtClean="0"/>
              <a:t>	{</a:t>
            </a:r>
          </a:p>
          <a:p>
            <a:r>
              <a:rPr lang="en-US" dirty="0" smtClean="0"/>
              <a:t>		Window </a:t>
            </a:r>
            <a:r>
              <a:rPr lang="en-US" dirty="0" err="1" smtClean="0"/>
              <a:t>window</a:t>
            </a:r>
            <a:r>
              <a:rPr lang="en-US" dirty="0" smtClean="0"/>
              <a:t> = </a:t>
            </a:r>
            <a:r>
              <a:rPr lang="en-US" dirty="0" err="1" smtClean="0"/>
              <a:t>widgetFactory.createWindow</a:t>
            </a:r>
            <a:r>
              <a:rPr lang="en-US" dirty="0" smtClean="0"/>
              <a:t>();   </a:t>
            </a:r>
          </a:p>
          <a:p>
            <a:r>
              <a:rPr lang="en-US" dirty="0" smtClean="0"/>
              <a:t>		</a:t>
            </a:r>
            <a:r>
              <a:rPr lang="en-US" dirty="0" err="1" smtClean="0"/>
              <a:t>window.setTitle</a:t>
            </a:r>
            <a:r>
              <a:rPr lang="en-US" dirty="0" smtClean="0"/>
              <a:t>("New Window");</a:t>
            </a:r>
          </a:p>
          <a:p>
            <a:r>
              <a:rPr lang="en-US" dirty="0" smtClean="0"/>
              <a:t>	}</a:t>
            </a:r>
          </a:p>
          <a:p>
            <a:r>
              <a:rPr lang="en-US" dirty="0" smtClean="0"/>
              <a: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sp>
        <p:nvSpPr>
          <p:cNvPr id="4" name="TextBox 3"/>
          <p:cNvSpPr txBox="1"/>
          <p:nvPr/>
        </p:nvSpPr>
        <p:spPr>
          <a:xfrm>
            <a:off x="609600" y="1524000"/>
            <a:ext cx="7798097" cy="5078313"/>
          </a:xfrm>
          <a:prstGeom prst="rect">
            <a:avLst/>
          </a:prstGeom>
          <a:noFill/>
        </p:spPr>
        <p:txBody>
          <a:bodyPr wrap="none" rtlCol="0">
            <a:spAutoFit/>
          </a:bodyPr>
          <a:lstStyle/>
          <a:p>
            <a:r>
              <a:rPr lang="en-US" dirty="0" smtClean="0"/>
              <a:t>public class Main</a:t>
            </a:r>
          </a:p>
          <a:p>
            <a:r>
              <a:rPr lang="en-US" dirty="0" smtClean="0"/>
              <a:t>{</a:t>
            </a:r>
          </a:p>
          <a:p>
            <a:r>
              <a:rPr lang="en-US" dirty="0" smtClean="0"/>
              <a:t>	public static void main(String[] args)   </a:t>
            </a:r>
          </a:p>
          <a:p>
            <a:r>
              <a:rPr lang="en-US" dirty="0" smtClean="0"/>
              <a:t>	{</a:t>
            </a:r>
          </a:p>
          <a:p>
            <a:r>
              <a:rPr lang="en-US" dirty="0" smtClean="0"/>
              <a:t>		</a:t>
            </a:r>
            <a:r>
              <a:rPr lang="en-US" dirty="0" err="1" smtClean="0"/>
              <a:t>GUIBuilder</a:t>
            </a:r>
            <a:r>
              <a:rPr lang="en-US" dirty="0" smtClean="0"/>
              <a:t>   builder = new </a:t>
            </a:r>
            <a:r>
              <a:rPr lang="en-US" dirty="0" err="1" smtClean="0"/>
              <a:t>GUIBuilder</a:t>
            </a:r>
            <a:r>
              <a:rPr lang="en-US" dirty="0" smtClean="0"/>
              <a:t>();</a:t>
            </a:r>
          </a:p>
          <a:p>
            <a:r>
              <a:rPr lang="en-US" dirty="0" smtClean="0"/>
              <a:t>		</a:t>
            </a:r>
            <a:r>
              <a:rPr lang="en-US" dirty="0" err="1" smtClean="0"/>
              <a:t>AbstractWidgetFactory</a:t>
            </a:r>
            <a:r>
              <a:rPr lang="en-US" dirty="0" smtClean="0"/>
              <a:t>   </a:t>
            </a:r>
            <a:r>
              <a:rPr lang="en-US" dirty="0" err="1" smtClean="0"/>
              <a:t>widgetFactory</a:t>
            </a:r>
            <a:r>
              <a:rPr lang="en-US" dirty="0" smtClean="0"/>
              <a:t> = null;</a:t>
            </a:r>
          </a:p>
          <a:p>
            <a:r>
              <a:rPr lang="en-US" dirty="0" smtClean="0"/>
              <a:t>		//check what platform we're on </a:t>
            </a:r>
          </a:p>
          <a:p>
            <a:r>
              <a:rPr lang="en-US" dirty="0" smtClean="0"/>
              <a:t>		if(</a:t>
            </a:r>
            <a:r>
              <a:rPr lang="en-US" dirty="0" err="1" smtClean="0"/>
              <a:t>Platform.currentPlatform</a:t>
            </a:r>
            <a:r>
              <a:rPr lang="en-US" dirty="0" smtClean="0"/>
              <a:t>()=="MACOSX")</a:t>
            </a:r>
          </a:p>
          <a:p>
            <a:r>
              <a:rPr lang="en-US" dirty="0" smtClean="0"/>
              <a:t>		{</a:t>
            </a:r>
          </a:p>
          <a:p>
            <a:r>
              <a:rPr lang="en-US" dirty="0" smtClean="0"/>
              <a:t>			</a:t>
            </a:r>
            <a:r>
              <a:rPr lang="en-US" dirty="0" err="1" smtClean="0"/>
              <a:t>widgetFactory</a:t>
            </a:r>
            <a:r>
              <a:rPr lang="en-US" dirty="0" smtClean="0"/>
              <a:t>  = new </a:t>
            </a:r>
            <a:r>
              <a:rPr lang="en-US" dirty="0" err="1" smtClean="0"/>
              <a:t>MacOSXWidgetFactory</a:t>
            </a:r>
            <a:r>
              <a:rPr lang="en-US" dirty="0" smtClean="0"/>
              <a:t>();</a:t>
            </a:r>
          </a:p>
          <a:p>
            <a:r>
              <a:rPr lang="en-US" dirty="0" smtClean="0"/>
              <a:t>		}</a:t>
            </a:r>
          </a:p>
          <a:p>
            <a:r>
              <a:rPr lang="en-US" dirty="0" smtClean="0"/>
              <a:t>		else</a:t>
            </a:r>
          </a:p>
          <a:p>
            <a:r>
              <a:rPr lang="en-US" dirty="0" smtClean="0"/>
              <a:t>		{</a:t>
            </a:r>
          </a:p>
          <a:p>
            <a:r>
              <a:rPr lang="en-US" dirty="0" smtClean="0"/>
              <a:t>			</a:t>
            </a:r>
            <a:r>
              <a:rPr lang="en-US" dirty="0" err="1" smtClean="0"/>
              <a:t>widgetFactory</a:t>
            </a:r>
            <a:r>
              <a:rPr lang="en-US" dirty="0" smtClean="0"/>
              <a:t>  = new </a:t>
            </a:r>
            <a:r>
              <a:rPr lang="en-US" dirty="0" err="1" smtClean="0"/>
              <a:t>MsWindowsWidgetFactory</a:t>
            </a:r>
            <a:r>
              <a:rPr lang="en-US" dirty="0" smtClean="0"/>
              <a:t>();</a:t>
            </a:r>
          </a:p>
          <a:p>
            <a:r>
              <a:rPr lang="en-US" dirty="0" smtClean="0"/>
              <a:t>		}</a:t>
            </a:r>
          </a:p>
          <a:p>
            <a:r>
              <a:rPr lang="en-US" dirty="0" smtClean="0"/>
              <a:t>		</a:t>
            </a:r>
            <a:r>
              <a:rPr lang="en-US" dirty="0" err="1" smtClean="0"/>
              <a:t>builder.buildWindow</a:t>
            </a:r>
            <a:r>
              <a:rPr lang="en-US" dirty="0" smtClean="0"/>
              <a:t>(</a:t>
            </a:r>
            <a:r>
              <a:rPr lang="en-US" dirty="0" err="1" smtClean="0"/>
              <a:t>widgetFactory</a:t>
            </a:r>
            <a:r>
              <a:rPr lang="en-US" dirty="0" smtClean="0"/>
              <a:t>); </a:t>
            </a:r>
          </a:p>
          <a:p>
            <a:r>
              <a:rPr lang="en-US" dirty="0" smtClean="0"/>
              <a:t>	}</a:t>
            </a:r>
          </a:p>
          <a:p>
            <a:r>
              <a:rPr lang="en-US" dirty="0" smtClean="0"/>
              <a:t>}</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 Factory Pattern (cont…)</a:t>
            </a:r>
            <a:endParaRPr lang="en-US" dirty="0"/>
          </a:p>
        </p:txBody>
      </p:sp>
      <p:sp>
        <p:nvSpPr>
          <p:cNvPr id="3" name="Content Placeholder 2"/>
          <p:cNvSpPr>
            <a:spLocks noGrp="1"/>
          </p:cNvSpPr>
          <p:nvPr>
            <p:ph idx="1"/>
          </p:nvPr>
        </p:nvSpPr>
        <p:spPr>
          <a:xfrm>
            <a:off x="609600" y="1600201"/>
            <a:ext cx="8077200" cy="533399"/>
          </a:xfrm>
        </p:spPr>
        <p:txBody>
          <a:bodyPr>
            <a:normAutofit lnSpcReduction="10000"/>
          </a:bodyPr>
          <a:lstStyle/>
          <a:p>
            <a:pPr>
              <a:buNone/>
            </a:pPr>
            <a:r>
              <a:rPr lang="en-US" dirty="0" smtClean="0"/>
              <a:t>Related Patterns:</a:t>
            </a:r>
            <a:endParaRPr lang="en-US" dirty="0"/>
          </a:p>
        </p:txBody>
      </p:sp>
      <p:sp>
        <p:nvSpPr>
          <p:cNvPr id="4" name="TextBox 3"/>
          <p:cNvSpPr txBox="1"/>
          <p:nvPr/>
        </p:nvSpPr>
        <p:spPr>
          <a:xfrm>
            <a:off x="685801" y="2438400"/>
            <a:ext cx="8001000" cy="1200329"/>
          </a:xfrm>
          <a:prstGeom prst="rect">
            <a:avLst/>
          </a:prstGeom>
          <a:noFill/>
        </p:spPr>
        <p:txBody>
          <a:bodyPr wrap="square" rtlCol="0">
            <a:spAutoFit/>
          </a:bodyPr>
          <a:lstStyle/>
          <a:p>
            <a:pPr algn="just"/>
            <a:r>
              <a:rPr lang="en-US" sz="2400" dirty="0" err="1" smtClean="0"/>
              <a:t>AbstractFactory</a:t>
            </a:r>
            <a:r>
              <a:rPr lang="en-US" sz="2400" dirty="0" smtClean="0"/>
              <a:t> classes are often implemented with factory methods but they can also be implemented using Prototype. A concrete factory is often a Singleton.</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Factory Method Pattern</a:t>
            </a:r>
            <a:endParaRPr lang="en-US" dirty="0"/>
          </a:p>
        </p:txBody>
      </p:sp>
      <p:sp>
        <p:nvSpPr>
          <p:cNvPr id="3" name="Content Placeholder 2"/>
          <p:cNvSpPr>
            <a:spLocks noGrp="1"/>
          </p:cNvSpPr>
          <p:nvPr>
            <p:ph idx="1"/>
          </p:nvPr>
        </p:nvSpPr>
        <p:spPr>
          <a:xfrm>
            <a:off x="609600" y="1600201"/>
            <a:ext cx="8077200" cy="1523999"/>
          </a:xfrm>
        </p:spPr>
        <p:txBody>
          <a:bodyPr>
            <a:normAutofit fontScale="85000" lnSpcReduction="10000"/>
          </a:bodyPr>
          <a:lstStyle/>
          <a:p>
            <a:r>
              <a:rPr lang="en-US" dirty="0" smtClean="0"/>
              <a:t>Defines an interface for creating an object, but lets subclasses decide which class to instantiate. Factory Method lets a class defer instantiation to subclasses.</a:t>
            </a:r>
            <a:endParaRPr lang="en-US" dirty="0"/>
          </a:p>
        </p:txBody>
      </p:sp>
      <p:pic>
        <p:nvPicPr>
          <p:cNvPr id="62466" name="Picture 2"/>
          <p:cNvPicPr>
            <a:picLocks noChangeAspect="1" noChangeArrowheads="1"/>
          </p:cNvPicPr>
          <p:nvPr/>
        </p:nvPicPr>
        <p:blipFill>
          <a:blip r:embed="rId3"/>
          <a:srcRect/>
          <a:stretch>
            <a:fillRect/>
          </a:stretch>
        </p:blipFill>
        <p:spPr bwMode="auto">
          <a:xfrm>
            <a:off x="1371600" y="3124200"/>
            <a:ext cx="6296025" cy="2381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Factory Method Pattern (cont…)</a:t>
            </a:r>
            <a:endParaRPr lang="en-US" dirty="0"/>
          </a:p>
        </p:txBody>
      </p:sp>
      <p:pic>
        <p:nvPicPr>
          <p:cNvPr id="64514" name="Picture 2"/>
          <p:cNvPicPr>
            <a:picLocks noGrp="1" noChangeAspect="1" noChangeArrowheads="1"/>
          </p:cNvPicPr>
          <p:nvPr>
            <p:ph idx="1"/>
          </p:nvPr>
        </p:nvPicPr>
        <p:blipFill>
          <a:blip r:embed="rId3"/>
          <a:srcRect/>
          <a:stretch>
            <a:fillRect/>
          </a:stretch>
        </p:blipFill>
        <p:spPr bwMode="auto">
          <a:xfrm>
            <a:off x="2957512" y="2291556"/>
            <a:ext cx="3381375" cy="3143250"/>
          </a:xfrm>
          <a:prstGeom prst="rect">
            <a:avLst/>
          </a:prstGeom>
          <a:noFill/>
          <a:ln w="9525">
            <a:noFill/>
            <a:miter lim="800000"/>
            <a:headEnd/>
            <a:tailEnd/>
          </a:ln>
          <a:effectLst/>
        </p:spPr>
      </p:pic>
      <p:sp>
        <p:nvSpPr>
          <p:cNvPr id="5" name="TextBox 4"/>
          <p:cNvSpPr txBox="1"/>
          <p:nvPr/>
        </p:nvSpPr>
        <p:spPr>
          <a:xfrm>
            <a:off x="762000" y="1295400"/>
            <a:ext cx="3248838" cy="461665"/>
          </a:xfrm>
          <a:prstGeom prst="rect">
            <a:avLst/>
          </a:prstGeom>
          <a:noFill/>
        </p:spPr>
        <p:txBody>
          <a:bodyPr wrap="none" rtlCol="0">
            <a:spAutoFit/>
          </a:bodyPr>
          <a:lstStyle/>
          <a:p>
            <a:r>
              <a:rPr lang="en-US" sz="2400" b="1" dirty="0" smtClean="0"/>
              <a:t>Non-Software Example</a:t>
            </a:r>
            <a:endParaRPr lang="en-US" sz="2400" b="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Factory Method Pattern (cont…)</a:t>
            </a:r>
            <a:endParaRPr lang="en-US" dirty="0"/>
          </a:p>
        </p:txBody>
      </p:sp>
      <p:sp>
        <p:nvSpPr>
          <p:cNvPr id="3" name="Content Placeholder 2"/>
          <p:cNvSpPr>
            <a:spLocks noGrp="1"/>
          </p:cNvSpPr>
          <p:nvPr>
            <p:ph idx="1"/>
          </p:nvPr>
        </p:nvSpPr>
        <p:spPr/>
        <p:txBody>
          <a:bodyPr/>
          <a:lstStyle/>
          <a:p>
            <a:pPr>
              <a:buNone/>
            </a:pPr>
            <a:r>
              <a:rPr lang="en-US" b="1" dirty="0" smtClean="0"/>
              <a:t>Also known as:</a:t>
            </a:r>
          </a:p>
          <a:p>
            <a:pPr>
              <a:buNone/>
            </a:pPr>
            <a:r>
              <a:rPr lang="en-US" dirty="0" smtClean="0"/>
              <a:t>Virtual constructor</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Factory Method Pattern (cont…)</a:t>
            </a:r>
            <a:endParaRPr lang="en-US" dirty="0"/>
          </a:p>
        </p:txBody>
      </p:sp>
      <p:sp>
        <p:nvSpPr>
          <p:cNvPr id="3" name="Content Placeholder 2"/>
          <p:cNvSpPr>
            <a:spLocks noGrp="1"/>
          </p:cNvSpPr>
          <p:nvPr>
            <p:ph idx="1"/>
          </p:nvPr>
        </p:nvSpPr>
        <p:spPr>
          <a:xfrm>
            <a:off x="609600" y="1600201"/>
            <a:ext cx="8077200" cy="1142999"/>
          </a:xfrm>
        </p:spPr>
        <p:txBody>
          <a:bodyPr>
            <a:normAutofit lnSpcReduction="10000"/>
          </a:bodyPr>
          <a:lstStyle/>
          <a:p>
            <a:pPr>
              <a:buNone/>
            </a:pPr>
            <a:r>
              <a:rPr lang="en-US" b="1" dirty="0" smtClean="0"/>
              <a:t>Motivation:</a:t>
            </a:r>
          </a:p>
          <a:p>
            <a:pPr>
              <a:buNone/>
            </a:pPr>
            <a:r>
              <a:rPr lang="en-US" dirty="0" smtClean="0"/>
              <a:t>Document application</a:t>
            </a:r>
            <a:endParaRPr lang="en-US" dirty="0"/>
          </a:p>
        </p:txBody>
      </p:sp>
      <p:pic>
        <p:nvPicPr>
          <p:cNvPr id="4" name="Picture 2"/>
          <p:cNvPicPr>
            <a:picLocks noChangeAspect="1" noChangeArrowheads="1"/>
          </p:cNvPicPr>
          <p:nvPr/>
        </p:nvPicPr>
        <p:blipFill>
          <a:blip r:embed="rId2"/>
          <a:srcRect/>
          <a:stretch>
            <a:fillRect/>
          </a:stretch>
        </p:blipFill>
        <p:spPr bwMode="auto">
          <a:xfrm>
            <a:off x="914400" y="3124200"/>
            <a:ext cx="6848475" cy="2638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design patterns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Designing reusable object-oriented software (API’s) is hard.</a:t>
            </a:r>
          </a:p>
          <a:p>
            <a:endParaRPr lang="en-US" dirty="0" smtClean="0"/>
          </a:p>
          <a:p>
            <a:r>
              <a:rPr lang="en-US" dirty="0" smtClean="0"/>
              <a:t>Experienced designers Vs novice designers.</a:t>
            </a:r>
          </a:p>
          <a:p>
            <a:endParaRPr lang="en-US" dirty="0" smtClean="0"/>
          </a:p>
          <a:p>
            <a:r>
              <a:rPr lang="en-US" dirty="0" smtClean="0"/>
              <a:t>Patterns make object-oriented software flexible, elegant and reusable.</a:t>
            </a:r>
          </a:p>
          <a:p>
            <a:endParaRPr lang="en-US" dirty="0" smtClean="0"/>
          </a:p>
          <a:p>
            <a:r>
              <a:rPr lang="en-US" dirty="0" smtClean="0"/>
              <a:t>Solved a problem previously but don’t remember when or how?</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Factory Method Pattern (cont…)</a:t>
            </a:r>
            <a:endParaRPr lang="en-US" dirty="0"/>
          </a:p>
        </p:txBody>
      </p:sp>
      <p:sp>
        <p:nvSpPr>
          <p:cNvPr id="4" name="Content Placeholder 3"/>
          <p:cNvSpPr>
            <a:spLocks noGrp="1"/>
          </p:cNvSpPr>
          <p:nvPr>
            <p:ph idx="1"/>
          </p:nvPr>
        </p:nvSpPr>
        <p:spPr/>
        <p:txBody>
          <a:bodyPr>
            <a:normAutofit fontScale="92500" lnSpcReduction="10000"/>
          </a:bodyPr>
          <a:lstStyle/>
          <a:p>
            <a:pPr>
              <a:buNone/>
            </a:pPr>
            <a:r>
              <a:rPr lang="en-US" b="1" dirty="0" smtClean="0"/>
              <a:t>Applicability:</a:t>
            </a:r>
            <a:endParaRPr lang="en-US" dirty="0" smtClean="0"/>
          </a:p>
          <a:p>
            <a:pPr lvl="0"/>
            <a:r>
              <a:rPr lang="en-US" dirty="0" smtClean="0"/>
              <a:t>A class can’t anticipate the class of objects it must create.</a:t>
            </a:r>
          </a:p>
          <a:p>
            <a:pPr lvl="0"/>
            <a:endParaRPr lang="en-US" dirty="0" smtClean="0"/>
          </a:p>
          <a:p>
            <a:pPr lvl="0"/>
            <a:r>
              <a:rPr lang="en-US" dirty="0" smtClean="0"/>
              <a:t>A class wants its sub classes to specify the objects it creates.</a:t>
            </a:r>
          </a:p>
          <a:p>
            <a:pPr lvl="0"/>
            <a:endParaRPr lang="en-US" dirty="0" smtClean="0"/>
          </a:p>
          <a:p>
            <a:pPr lvl="0"/>
            <a:r>
              <a:rPr lang="en-US" dirty="0" smtClean="0"/>
              <a:t>Classes delegate responsibility to one of several helper subclasses.</a:t>
            </a:r>
          </a:p>
          <a:p>
            <a:pPr>
              <a:buNone/>
            </a:pP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Factory Method Pattern (cont…)</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Participants:</a:t>
            </a:r>
            <a:endParaRPr lang="en-US" dirty="0" smtClean="0"/>
          </a:p>
          <a:p>
            <a:r>
              <a:rPr lang="en-US" i="1" dirty="0" smtClean="0"/>
              <a:t>Product: </a:t>
            </a:r>
            <a:r>
              <a:rPr lang="en-US" dirty="0" smtClean="0"/>
              <a:t>Defines the interface of objects the factory method creates.</a:t>
            </a:r>
          </a:p>
          <a:p>
            <a:endParaRPr lang="en-US" dirty="0" smtClean="0"/>
          </a:p>
          <a:p>
            <a:r>
              <a:rPr lang="en-US" i="1" dirty="0" err="1" smtClean="0"/>
              <a:t>ConcreteProduct</a:t>
            </a:r>
            <a:r>
              <a:rPr lang="en-US" i="1" dirty="0" smtClean="0"/>
              <a:t>: </a:t>
            </a:r>
            <a:r>
              <a:rPr lang="en-US" dirty="0" smtClean="0"/>
              <a:t>Implements the </a:t>
            </a:r>
            <a:r>
              <a:rPr lang="en-US" i="1" dirty="0" smtClean="0"/>
              <a:t>Product</a:t>
            </a:r>
            <a:r>
              <a:rPr lang="en-US" dirty="0" smtClean="0"/>
              <a:t> interface.</a:t>
            </a:r>
          </a:p>
          <a:p>
            <a:endParaRPr lang="en-US" dirty="0" smtClean="0"/>
          </a:p>
          <a:p>
            <a:r>
              <a:rPr lang="en-US" i="1" dirty="0" smtClean="0"/>
              <a:t>Creator: </a:t>
            </a:r>
            <a:r>
              <a:rPr lang="en-US" dirty="0" smtClean="0"/>
              <a:t>Declares the factory method, which returns an object of the type </a:t>
            </a:r>
            <a:r>
              <a:rPr lang="en-US" i="1" dirty="0" smtClean="0"/>
              <a:t>Product</a:t>
            </a:r>
            <a:r>
              <a:rPr lang="en-US" dirty="0" smtClean="0"/>
              <a:t>. </a:t>
            </a:r>
          </a:p>
          <a:p>
            <a:endParaRPr lang="en-US" dirty="0" smtClean="0"/>
          </a:p>
          <a:p>
            <a:r>
              <a:rPr lang="en-US" i="1" dirty="0" err="1" smtClean="0"/>
              <a:t>ConcreteCreator</a:t>
            </a:r>
            <a:r>
              <a:rPr lang="en-US" i="1" dirty="0" smtClean="0"/>
              <a:t>: </a:t>
            </a:r>
            <a:r>
              <a:rPr lang="en-US" dirty="0" smtClean="0"/>
              <a:t>Overrides the factory method to return an instance of a </a:t>
            </a:r>
            <a:r>
              <a:rPr lang="en-US" i="1" dirty="0" err="1" smtClean="0"/>
              <a:t>ConcreteProduct</a:t>
            </a:r>
            <a:r>
              <a:rPr lang="en-US" dirty="0" smtClean="0"/>
              <a:t>.</a:t>
            </a:r>
          </a:p>
          <a:p>
            <a:pPr>
              <a:buNone/>
            </a:pP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Factory Method Pattern (cont…)</a:t>
            </a:r>
            <a:endParaRPr lang="en-US" dirty="0"/>
          </a:p>
        </p:txBody>
      </p:sp>
      <p:sp>
        <p:nvSpPr>
          <p:cNvPr id="3" name="Content Placeholder 2"/>
          <p:cNvSpPr>
            <a:spLocks noGrp="1"/>
          </p:cNvSpPr>
          <p:nvPr>
            <p:ph idx="1"/>
          </p:nvPr>
        </p:nvSpPr>
        <p:spPr/>
        <p:txBody>
          <a:bodyPr/>
          <a:lstStyle/>
          <a:p>
            <a:pPr>
              <a:buNone/>
            </a:pPr>
            <a:r>
              <a:rPr lang="en-US" b="1" dirty="0" smtClean="0"/>
              <a:t>Collaborations:</a:t>
            </a:r>
            <a:endParaRPr lang="en-US" dirty="0" smtClean="0"/>
          </a:p>
          <a:p>
            <a:pPr marL="0" indent="0" algn="just">
              <a:buNone/>
            </a:pPr>
            <a:r>
              <a:rPr lang="en-US" i="1" dirty="0" smtClean="0"/>
              <a:t>Creator </a:t>
            </a:r>
            <a:r>
              <a:rPr lang="en-US" dirty="0" smtClean="0"/>
              <a:t>relies on its subclasses to provide an implementation for the factory method so that it returns an instance of the appropriate </a:t>
            </a:r>
            <a:r>
              <a:rPr lang="en-US" i="1" dirty="0" err="1" smtClean="0"/>
              <a:t>ConcreteProduct</a:t>
            </a:r>
            <a:r>
              <a:rPr lang="en-US" dirty="0" smtClean="0"/>
              <a:t> class.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Factory Method Pattern (cont…)</a:t>
            </a:r>
            <a:endParaRPr lang="en-US" dirty="0"/>
          </a:p>
        </p:txBody>
      </p:sp>
      <p:sp>
        <p:nvSpPr>
          <p:cNvPr id="3" name="Content Placeholder 2"/>
          <p:cNvSpPr>
            <a:spLocks noGrp="1"/>
          </p:cNvSpPr>
          <p:nvPr>
            <p:ph idx="1"/>
          </p:nvPr>
        </p:nvSpPr>
        <p:spPr>
          <a:xfrm>
            <a:off x="609600" y="1600201"/>
            <a:ext cx="8077200" cy="533399"/>
          </a:xfrm>
        </p:spPr>
        <p:txBody>
          <a:bodyPr>
            <a:normAutofit lnSpcReduction="10000"/>
          </a:bodyPr>
          <a:lstStyle/>
          <a:p>
            <a:pPr>
              <a:buNone/>
            </a:pPr>
            <a:r>
              <a:rPr lang="en-US" b="1" dirty="0" smtClean="0"/>
              <a:t>Consequences:</a:t>
            </a:r>
            <a:endParaRPr lang="en-US" dirty="0" smtClean="0"/>
          </a:p>
        </p:txBody>
      </p:sp>
      <p:sp>
        <p:nvSpPr>
          <p:cNvPr id="4" name="TextBox 3"/>
          <p:cNvSpPr txBox="1"/>
          <p:nvPr/>
        </p:nvSpPr>
        <p:spPr>
          <a:xfrm>
            <a:off x="609600" y="2590800"/>
            <a:ext cx="8001000" cy="1938992"/>
          </a:xfrm>
          <a:prstGeom prst="rect">
            <a:avLst/>
          </a:prstGeom>
          <a:noFill/>
        </p:spPr>
        <p:txBody>
          <a:bodyPr wrap="square" rtlCol="0">
            <a:spAutoFit/>
          </a:bodyPr>
          <a:lstStyle/>
          <a:p>
            <a:pPr>
              <a:buFont typeface="Arial" pitchFamily="34" charset="0"/>
              <a:buChar char="•"/>
            </a:pPr>
            <a:r>
              <a:rPr lang="en-US" sz="2000" dirty="0" smtClean="0"/>
              <a:t>The main reason for which the factory pattern is used is that it introduces a   separation between the application and a family of classes.</a:t>
            </a:r>
          </a:p>
          <a:p>
            <a:pPr>
              <a:buFont typeface="Arial" pitchFamily="34" charset="0"/>
              <a:buChar char="•"/>
            </a:pPr>
            <a:endParaRPr lang="en-US" sz="2000" dirty="0" smtClean="0"/>
          </a:p>
          <a:p>
            <a:pPr>
              <a:buFont typeface="Arial" pitchFamily="34" charset="0"/>
              <a:buChar char="•"/>
            </a:pPr>
            <a:r>
              <a:rPr lang="en-US" sz="2000" dirty="0" smtClean="0"/>
              <a:t>It provides customization hooks.</a:t>
            </a:r>
          </a:p>
          <a:p>
            <a:pPr>
              <a:buFont typeface="Arial" pitchFamily="34" charset="0"/>
              <a:buChar char="•"/>
            </a:pPr>
            <a:endParaRPr lang="en-US" sz="2000" dirty="0" smtClean="0"/>
          </a:p>
          <a:p>
            <a:pPr>
              <a:buFont typeface="Arial" pitchFamily="34" charset="0"/>
              <a:buChar char="•"/>
            </a:pPr>
            <a:r>
              <a:rPr lang="en-US" sz="2000" dirty="0" smtClean="0">
                <a:solidFill>
                  <a:srgbClr val="FF0000"/>
                </a:solidFill>
              </a:rPr>
              <a:t>The factory has to be used for a family of objects.</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Factory Method Pattern (cont…)</a:t>
            </a:r>
            <a:endParaRPr lang="en-US" dirty="0"/>
          </a:p>
        </p:txBody>
      </p:sp>
      <p:sp>
        <p:nvSpPr>
          <p:cNvPr id="3" name="Content Placeholder 2"/>
          <p:cNvSpPr>
            <a:spLocks noGrp="1"/>
          </p:cNvSpPr>
          <p:nvPr>
            <p:ph idx="1"/>
          </p:nvPr>
        </p:nvSpPr>
        <p:spPr>
          <a:xfrm>
            <a:off x="609600" y="1219201"/>
            <a:ext cx="8077200" cy="381000"/>
          </a:xfrm>
        </p:spPr>
        <p:txBody>
          <a:bodyPr>
            <a:normAutofit fontScale="70000" lnSpcReduction="20000"/>
          </a:bodyPr>
          <a:lstStyle/>
          <a:p>
            <a:pPr>
              <a:buNone/>
            </a:pPr>
            <a:r>
              <a:rPr lang="en-US" b="1" dirty="0" smtClean="0"/>
              <a:t>Implementation:</a:t>
            </a:r>
          </a:p>
        </p:txBody>
      </p:sp>
      <p:sp>
        <p:nvSpPr>
          <p:cNvPr id="4" name="TextBox 3"/>
          <p:cNvSpPr txBox="1"/>
          <p:nvPr/>
        </p:nvSpPr>
        <p:spPr>
          <a:xfrm>
            <a:off x="685800" y="1447800"/>
            <a:ext cx="4987263" cy="5262979"/>
          </a:xfrm>
          <a:prstGeom prst="rect">
            <a:avLst/>
          </a:prstGeom>
          <a:noFill/>
        </p:spPr>
        <p:txBody>
          <a:bodyPr wrap="none" rtlCol="0">
            <a:spAutoFit/>
          </a:bodyPr>
          <a:lstStyle/>
          <a:p>
            <a:r>
              <a:rPr lang="en-US" sz="1600" dirty="0" smtClean="0"/>
              <a:t>public interface Product {  }</a:t>
            </a:r>
          </a:p>
          <a:p>
            <a:r>
              <a:rPr lang="en-US" sz="1600" dirty="0" smtClean="0"/>
              <a:t> </a:t>
            </a:r>
          </a:p>
          <a:p>
            <a:r>
              <a:rPr lang="en-US" sz="1600" dirty="0" smtClean="0"/>
              <a:t>public class </a:t>
            </a:r>
            <a:r>
              <a:rPr lang="en-US" sz="1600" dirty="0" err="1" smtClean="0"/>
              <a:t>ConcreteProduct</a:t>
            </a:r>
            <a:r>
              <a:rPr lang="en-US" sz="1600" dirty="0" smtClean="0"/>
              <a:t> implements Product {  }</a:t>
            </a:r>
          </a:p>
          <a:p>
            <a:r>
              <a:rPr lang="en-US" sz="1600" dirty="0" smtClean="0"/>
              <a:t> </a:t>
            </a:r>
          </a:p>
          <a:p>
            <a:r>
              <a:rPr lang="en-US" sz="1600" dirty="0" smtClean="0"/>
              <a:t>public abstract class Creator </a:t>
            </a:r>
          </a:p>
          <a:p>
            <a:r>
              <a:rPr lang="en-US" sz="1600" dirty="0" smtClean="0"/>
              <a:t>{</a:t>
            </a:r>
          </a:p>
          <a:p>
            <a:r>
              <a:rPr lang="en-US" sz="1600" dirty="0" smtClean="0"/>
              <a:t>	public void </a:t>
            </a:r>
            <a:r>
              <a:rPr lang="en-US" sz="1600" dirty="0" err="1" smtClean="0"/>
              <a:t>anOperation</a:t>
            </a:r>
            <a:r>
              <a:rPr lang="en-US" sz="1600" dirty="0" smtClean="0"/>
              <a:t>() </a:t>
            </a:r>
          </a:p>
          <a:p>
            <a:r>
              <a:rPr lang="en-US" sz="1600" dirty="0" smtClean="0"/>
              <a:t>	{</a:t>
            </a:r>
          </a:p>
          <a:p>
            <a:r>
              <a:rPr lang="en-US" sz="1600" dirty="0" smtClean="0"/>
              <a:t>		Product </a:t>
            </a:r>
            <a:r>
              <a:rPr lang="en-US" sz="1600" dirty="0" err="1" smtClean="0"/>
              <a:t>product</a:t>
            </a:r>
            <a:r>
              <a:rPr lang="en-US" sz="1600" dirty="0" smtClean="0"/>
              <a:t> = </a:t>
            </a:r>
            <a:r>
              <a:rPr lang="en-US" sz="1600" dirty="0" err="1" smtClean="0"/>
              <a:t>factoryMethod</a:t>
            </a:r>
            <a:r>
              <a:rPr lang="en-US" sz="1600" dirty="0" smtClean="0"/>
              <a:t>();</a:t>
            </a:r>
          </a:p>
          <a:p>
            <a:r>
              <a:rPr lang="en-US" sz="1600" dirty="0" smtClean="0"/>
              <a:t>	}	</a:t>
            </a:r>
          </a:p>
          <a:p>
            <a:r>
              <a:rPr lang="en-US" sz="1600" dirty="0" smtClean="0"/>
              <a:t>	protected abstract Product </a:t>
            </a:r>
            <a:r>
              <a:rPr lang="en-US" sz="1600" dirty="0" err="1" smtClean="0"/>
              <a:t>factoryMethod</a:t>
            </a:r>
            <a:r>
              <a:rPr lang="en-US" sz="1600" dirty="0" smtClean="0"/>
              <a:t>();</a:t>
            </a:r>
          </a:p>
          <a:p>
            <a:r>
              <a:rPr lang="en-US" sz="1600" dirty="0" smtClean="0"/>
              <a:t>}</a:t>
            </a:r>
          </a:p>
          <a:p>
            <a:r>
              <a:rPr lang="en-US" sz="1600" dirty="0" smtClean="0"/>
              <a:t> </a:t>
            </a:r>
          </a:p>
          <a:p>
            <a:r>
              <a:rPr lang="en-US" sz="1600" dirty="0" smtClean="0"/>
              <a:t>public class </a:t>
            </a:r>
            <a:r>
              <a:rPr lang="en-US" sz="1600" dirty="0" err="1" smtClean="0"/>
              <a:t>ConcreteCreator</a:t>
            </a:r>
            <a:r>
              <a:rPr lang="en-US" sz="1600" dirty="0" smtClean="0"/>
              <a:t> extends Creator </a:t>
            </a:r>
          </a:p>
          <a:p>
            <a:r>
              <a:rPr lang="en-US" sz="1600" dirty="0" smtClean="0"/>
              <a:t>{</a:t>
            </a:r>
          </a:p>
          <a:p>
            <a:r>
              <a:rPr lang="en-US" sz="1600" dirty="0" smtClean="0"/>
              <a:t>	protected Product </a:t>
            </a:r>
            <a:r>
              <a:rPr lang="en-US" sz="1600" dirty="0" err="1" smtClean="0"/>
              <a:t>factoryMethod</a:t>
            </a:r>
            <a:r>
              <a:rPr lang="en-US" sz="1600" dirty="0" smtClean="0"/>
              <a:t>() </a:t>
            </a:r>
          </a:p>
          <a:p>
            <a:r>
              <a:rPr lang="en-US" sz="1600" dirty="0" smtClean="0"/>
              <a:t>	{</a:t>
            </a:r>
          </a:p>
          <a:p>
            <a:r>
              <a:rPr lang="en-US" sz="1600" dirty="0" smtClean="0"/>
              <a:t>		return new </a:t>
            </a:r>
            <a:r>
              <a:rPr lang="en-US" sz="1600" dirty="0" err="1" smtClean="0"/>
              <a:t>ConcreteProduct</a:t>
            </a:r>
            <a:r>
              <a:rPr lang="en-US" sz="1600" dirty="0" smtClean="0"/>
              <a:t>();</a:t>
            </a:r>
          </a:p>
          <a:p>
            <a:r>
              <a:rPr lang="en-US" sz="1600" dirty="0" smtClean="0"/>
              <a:t>	}</a:t>
            </a:r>
          </a:p>
          <a:p>
            <a:r>
              <a:rPr lang="en-US" sz="1600" dirty="0" smtClean="0"/>
              <a:t>}</a:t>
            </a:r>
          </a:p>
          <a:p>
            <a:endParaRPr lang="en-US" sz="16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Factory Method Pattern (cont…)</a:t>
            </a:r>
            <a:endParaRPr lang="en-US" dirty="0"/>
          </a:p>
        </p:txBody>
      </p:sp>
      <p:sp>
        <p:nvSpPr>
          <p:cNvPr id="4" name="Rectangle 3"/>
          <p:cNvSpPr/>
          <p:nvPr/>
        </p:nvSpPr>
        <p:spPr>
          <a:xfrm>
            <a:off x="762000" y="1295400"/>
            <a:ext cx="2930482" cy="461665"/>
          </a:xfrm>
          <a:prstGeom prst="rect">
            <a:avLst/>
          </a:prstGeom>
        </p:spPr>
        <p:txBody>
          <a:bodyPr wrap="none">
            <a:spAutoFit/>
          </a:bodyPr>
          <a:lstStyle/>
          <a:p>
            <a:r>
              <a:rPr lang="en-US" sz="2400" b="1" dirty="0" smtClean="0"/>
              <a:t>Real World Example</a:t>
            </a:r>
            <a:endParaRPr lang="en-US" sz="2400" b="1" dirty="0"/>
          </a:p>
        </p:txBody>
      </p:sp>
      <p:pic>
        <p:nvPicPr>
          <p:cNvPr id="65539" name="Picture 3" descr="C:\Users\User\Desktop\New folder\cat52736e300004\dgm52736e3003dc.jpg"/>
          <p:cNvPicPr>
            <a:picLocks noChangeAspect="1" noChangeArrowheads="1"/>
          </p:cNvPicPr>
          <p:nvPr/>
        </p:nvPicPr>
        <p:blipFill>
          <a:blip r:embed="rId3"/>
          <a:srcRect/>
          <a:stretch>
            <a:fillRect/>
          </a:stretch>
        </p:blipFill>
        <p:spPr bwMode="auto">
          <a:xfrm>
            <a:off x="914400" y="1752600"/>
            <a:ext cx="6936837" cy="4721225"/>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Factory Method Pattern (cont…)</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Related patterns:</a:t>
            </a:r>
          </a:p>
          <a:p>
            <a:pPr lvl="0"/>
            <a:r>
              <a:rPr lang="en-US" dirty="0" smtClean="0"/>
              <a:t>Abstract Factory is often implemented with factory methods.</a:t>
            </a:r>
          </a:p>
          <a:p>
            <a:pPr lvl="0"/>
            <a:endParaRPr lang="en-US" dirty="0" smtClean="0"/>
          </a:p>
          <a:p>
            <a:pPr lvl="0"/>
            <a:r>
              <a:rPr lang="en-US" dirty="0" smtClean="0"/>
              <a:t>Factory methods are usually called within Template Methods. In the Document example above, </a:t>
            </a:r>
            <a:r>
              <a:rPr lang="en-US" dirty="0" err="1" smtClean="0"/>
              <a:t>NewDocument</a:t>
            </a:r>
            <a:r>
              <a:rPr lang="en-US" dirty="0" smtClean="0"/>
              <a:t>() is a template method.</a:t>
            </a:r>
          </a:p>
          <a:p>
            <a:pPr lvl="0"/>
            <a:endParaRPr lang="en-US" dirty="0" smtClean="0"/>
          </a:p>
          <a:p>
            <a:pPr lvl="0"/>
            <a:r>
              <a:rPr lang="en-US" dirty="0" smtClean="0"/>
              <a:t>Prototypes don’t require </a:t>
            </a:r>
            <a:r>
              <a:rPr lang="en-US" dirty="0" err="1" smtClean="0"/>
              <a:t>subclassing</a:t>
            </a:r>
            <a:r>
              <a:rPr lang="en-US" dirty="0" smtClean="0"/>
              <a:t> Creator. Instead, they often require an Initialize operation on the product class. Factory Method doesn’t require such operation.</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Builder Pattern</a:t>
            </a:r>
            <a:endParaRPr lang="en-US" dirty="0"/>
          </a:p>
        </p:txBody>
      </p:sp>
      <p:sp>
        <p:nvSpPr>
          <p:cNvPr id="3" name="Content Placeholder 2"/>
          <p:cNvSpPr>
            <a:spLocks noGrp="1"/>
          </p:cNvSpPr>
          <p:nvPr>
            <p:ph idx="1"/>
          </p:nvPr>
        </p:nvSpPr>
        <p:spPr>
          <a:xfrm>
            <a:off x="609600" y="1600201"/>
            <a:ext cx="8077200" cy="1523999"/>
          </a:xfrm>
        </p:spPr>
        <p:txBody>
          <a:bodyPr>
            <a:normAutofit fontScale="85000" lnSpcReduction="10000"/>
          </a:bodyPr>
          <a:lstStyle/>
          <a:p>
            <a:r>
              <a:rPr lang="en-US" dirty="0" smtClean="0"/>
              <a:t>Separate the construction of a complex object from its representation so that the same construction process can create different representations.</a:t>
            </a:r>
          </a:p>
        </p:txBody>
      </p:sp>
      <p:pic>
        <p:nvPicPr>
          <p:cNvPr id="1026" name="Picture 2"/>
          <p:cNvPicPr>
            <a:picLocks noChangeAspect="1" noChangeArrowheads="1"/>
          </p:cNvPicPr>
          <p:nvPr/>
        </p:nvPicPr>
        <p:blipFill>
          <a:blip r:embed="rId3"/>
          <a:srcRect/>
          <a:stretch>
            <a:fillRect/>
          </a:stretch>
        </p:blipFill>
        <p:spPr bwMode="auto">
          <a:xfrm>
            <a:off x="1295400" y="3276600"/>
            <a:ext cx="6543675" cy="2428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Builder Pattern (cont…)</a:t>
            </a:r>
            <a:endParaRPr lang="en-US" dirty="0"/>
          </a:p>
        </p:txBody>
      </p:sp>
      <p:pic>
        <p:nvPicPr>
          <p:cNvPr id="3074" name="Picture 2"/>
          <p:cNvPicPr>
            <a:picLocks noGrp="1" noChangeAspect="1" noChangeArrowheads="1"/>
          </p:cNvPicPr>
          <p:nvPr>
            <p:ph idx="1"/>
          </p:nvPr>
        </p:nvPicPr>
        <p:blipFill>
          <a:blip r:embed="rId3"/>
          <a:srcRect/>
          <a:stretch>
            <a:fillRect/>
          </a:stretch>
        </p:blipFill>
        <p:spPr bwMode="auto">
          <a:xfrm>
            <a:off x="2767012" y="2324894"/>
            <a:ext cx="3762375" cy="3076575"/>
          </a:xfrm>
          <a:prstGeom prst="rect">
            <a:avLst/>
          </a:prstGeom>
          <a:noFill/>
          <a:ln w="9525">
            <a:noFill/>
            <a:miter lim="800000"/>
            <a:headEnd/>
            <a:tailEnd/>
          </a:ln>
          <a:effectLst/>
        </p:spPr>
      </p:pic>
      <p:sp>
        <p:nvSpPr>
          <p:cNvPr id="5" name="TextBox 4"/>
          <p:cNvSpPr txBox="1"/>
          <p:nvPr/>
        </p:nvSpPr>
        <p:spPr>
          <a:xfrm>
            <a:off x="762000" y="1295400"/>
            <a:ext cx="3248838" cy="461665"/>
          </a:xfrm>
          <a:prstGeom prst="rect">
            <a:avLst/>
          </a:prstGeom>
          <a:noFill/>
        </p:spPr>
        <p:txBody>
          <a:bodyPr wrap="none" rtlCol="0">
            <a:spAutoFit/>
          </a:bodyPr>
          <a:lstStyle/>
          <a:p>
            <a:r>
              <a:rPr lang="en-US" sz="2400" b="1" dirty="0" smtClean="0"/>
              <a:t>Non-Software Example</a:t>
            </a:r>
            <a:endParaRPr lang="en-US" sz="2400" b="1"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Builder Pattern (cont…)</a:t>
            </a:r>
            <a:endParaRPr lang="en-US" dirty="0"/>
          </a:p>
        </p:txBody>
      </p:sp>
      <p:pic>
        <p:nvPicPr>
          <p:cNvPr id="2050" name="Picture 2"/>
          <p:cNvPicPr>
            <a:picLocks noGrp="1" noChangeAspect="1" noChangeArrowheads="1"/>
          </p:cNvPicPr>
          <p:nvPr>
            <p:ph idx="1"/>
          </p:nvPr>
        </p:nvPicPr>
        <p:blipFill>
          <a:blip r:embed="rId3"/>
          <a:srcRect/>
          <a:stretch>
            <a:fillRect/>
          </a:stretch>
        </p:blipFill>
        <p:spPr bwMode="auto">
          <a:xfrm>
            <a:off x="838200" y="2248694"/>
            <a:ext cx="7620000" cy="3228975"/>
          </a:xfrm>
          <a:prstGeom prst="rect">
            <a:avLst/>
          </a:prstGeom>
          <a:noFill/>
          <a:ln w="9525">
            <a:noFill/>
            <a:miter lim="800000"/>
            <a:headEnd/>
            <a:tailEnd/>
          </a:ln>
          <a:effectLst/>
        </p:spPr>
      </p:pic>
      <p:sp>
        <p:nvSpPr>
          <p:cNvPr id="4" name="Content Placeholder 2"/>
          <p:cNvSpPr txBox="1">
            <a:spLocks/>
          </p:cNvSpPr>
          <p:nvPr/>
        </p:nvSpPr>
        <p:spPr>
          <a:xfrm>
            <a:off x="609600" y="1295400"/>
            <a:ext cx="8077200" cy="1142999"/>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Motivation: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Text Converter</a:t>
            </a:r>
            <a:endParaRPr kumimoji="0" lang="en-US" sz="32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it-official-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vit-official-theme</Template>
  <TotalTime>10881</TotalTime>
  <Words>10849</Words>
  <Application>Microsoft Office PowerPoint</Application>
  <PresentationFormat>On-screen Show (4:3)</PresentationFormat>
  <Paragraphs>2189</Paragraphs>
  <Slides>115</Slides>
  <Notes>60</Notes>
  <HiddenSlides>0</HiddenSlides>
  <MMClips>0</MMClips>
  <ScaleCrop>false</ScaleCrop>
  <HeadingPairs>
    <vt:vector size="4" baseType="variant">
      <vt:variant>
        <vt:lpstr>Theme</vt:lpstr>
      </vt:variant>
      <vt:variant>
        <vt:i4>1</vt:i4>
      </vt:variant>
      <vt:variant>
        <vt:lpstr>Slide Titles</vt:lpstr>
      </vt:variant>
      <vt:variant>
        <vt:i4>115</vt:i4>
      </vt:variant>
    </vt:vector>
  </HeadingPairs>
  <TitlesOfParts>
    <vt:vector size="116" baseType="lpstr">
      <vt:lpstr>vit-official-theme</vt:lpstr>
      <vt:lpstr>Design Patterns (DP)</vt:lpstr>
      <vt:lpstr>Objectives</vt:lpstr>
      <vt:lpstr>Outline</vt:lpstr>
      <vt:lpstr>Outline (cont…)</vt:lpstr>
      <vt:lpstr>Outline (cont…)</vt:lpstr>
      <vt:lpstr>Introduction to Design Patterns</vt:lpstr>
      <vt:lpstr>What is a design pattern (DP)?</vt:lpstr>
      <vt:lpstr>What is a design pattern (DP)? (cont…)</vt:lpstr>
      <vt:lpstr>Need for design patterns</vt:lpstr>
      <vt:lpstr>Use of design patterns</vt:lpstr>
      <vt:lpstr>Why should we use DP’s?</vt:lpstr>
      <vt:lpstr>MVC Architecture</vt:lpstr>
      <vt:lpstr>Design Patterns in Smalltalk MVC</vt:lpstr>
      <vt:lpstr>Describing design patterns</vt:lpstr>
      <vt:lpstr>Describing design patterns (cont…)</vt:lpstr>
      <vt:lpstr>Catalog of design patterns</vt:lpstr>
      <vt:lpstr>Catalog of design patterns (cont…)</vt:lpstr>
      <vt:lpstr>Catalog of design patterns (cont…)</vt:lpstr>
      <vt:lpstr>Abstract Factory</vt:lpstr>
      <vt:lpstr>Adapter</vt:lpstr>
      <vt:lpstr>Bridge</vt:lpstr>
      <vt:lpstr>Builder</vt:lpstr>
      <vt:lpstr>Chain of Responsibility</vt:lpstr>
      <vt:lpstr>Command</vt:lpstr>
      <vt:lpstr>Composite</vt:lpstr>
      <vt:lpstr>Decorator</vt:lpstr>
      <vt:lpstr>Façade</vt:lpstr>
      <vt:lpstr>Factory Method</vt:lpstr>
      <vt:lpstr>Flyweight</vt:lpstr>
      <vt:lpstr>Interpreter</vt:lpstr>
      <vt:lpstr>Iterator</vt:lpstr>
      <vt:lpstr>Mediator</vt:lpstr>
      <vt:lpstr>Memento</vt:lpstr>
      <vt:lpstr>Observer</vt:lpstr>
      <vt:lpstr>Prototype</vt:lpstr>
      <vt:lpstr>Proxy</vt:lpstr>
      <vt:lpstr>Singleton</vt:lpstr>
      <vt:lpstr>State</vt:lpstr>
      <vt:lpstr>Strategy</vt:lpstr>
      <vt:lpstr>Template Method</vt:lpstr>
      <vt:lpstr>Visitor</vt:lpstr>
      <vt:lpstr>Organizing the catalog</vt:lpstr>
      <vt:lpstr>How to select a design pattern</vt:lpstr>
      <vt:lpstr>Slide 44</vt:lpstr>
      <vt:lpstr>How to use a design pattern</vt:lpstr>
      <vt:lpstr>Creational Patterns</vt:lpstr>
      <vt:lpstr>Introduction</vt:lpstr>
      <vt:lpstr>Singleton Pattern</vt:lpstr>
      <vt:lpstr>Singleton Pattern (cont…)</vt:lpstr>
      <vt:lpstr>Singleton Pattern (cont…)</vt:lpstr>
      <vt:lpstr>Singleton Pattern (cont…)</vt:lpstr>
      <vt:lpstr>Singleton Pattern (cont…)</vt:lpstr>
      <vt:lpstr>Singleton Pattern (cont…)</vt:lpstr>
      <vt:lpstr>Singleton Pattern (cont…)</vt:lpstr>
      <vt:lpstr>Singleton Pattern (cont…)</vt:lpstr>
      <vt:lpstr>Singleton Pattern (cont…)</vt:lpstr>
      <vt:lpstr>Singleton Pattern (cont…)</vt:lpstr>
      <vt:lpstr>Singleton Pattern (cont…)</vt:lpstr>
      <vt:lpstr>Singleton Pattern (cont…)</vt:lpstr>
      <vt:lpstr>Singleton Pattern (cont…)</vt:lpstr>
      <vt:lpstr>Abstract Factory Pattern</vt:lpstr>
      <vt:lpstr>Abstract Factory Pattern (cont…)</vt:lpstr>
      <vt:lpstr>Abstract Factory Pattern (cont…)</vt:lpstr>
      <vt:lpstr>Abstract Factory Pattern (cont…)</vt:lpstr>
      <vt:lpstr>Abstract Factory Pattern (cont…)</vt:lpstr>
      <vt:lpstr>Abstract Factory Pattern (cont…)</vt:lpstr>
      <vt:lpstr>Abstract Factory Pattern (cont…)</vt:lpstr>
      <vt:lpstr>Abstract Factory Pattern (cont…)</vt:lpstr>
      <vt:lpstr>Abstract Factory Pattern (cont…)</vt:lpstr>
      <vt:lpstr>Abstract Factory Pattern (cont…)</vt:lpstr>
      <vt:lpstr>Abstract Factory Pattern (cont…)</vt:lpstr>
      <vt:lpstr>Abstract Factory Pattern (cont…)</vt:lpstr>
      <vt:lpstr>Abstract Factory Pattern (cont…)</vt:lpstr>
      <vt:lpstr>Abstract Factory Pattern (cont…)</vt:lpstr>
      <vt:lpstr>Abstract Factory Pattern (cont…)</vt:lpstr>
      <vt:lpstr>Abstract Factory Pattern (cont…)</vt:lpstr>
      <vt:lpstr>Abstract Factory Pattern (cont…)</vt:lpstr>
      <vt:lpstr>Abstract Factory Pattern (cont…)</vt:lpstr>
      <vt:lpstr>Abstract Factory Pattern (cont…)</vt:lpstr>
      <vt:lpstr>Abstract Factory Pattern (cont…)</vt:lpstr>
      <vt:lpstr>Abstract Factory Pattern (cont…)</vt:lpstr>
      <vt:lpstr>Abstract Factory Pattern (cont…)</vt:lpstr>
      <vt:lpstr>Abstract Factory Pattern (cont…)</vt:lpstr>
      <vt:lpstr>Abstract Factory Pattern (cont…)</vt:lpstr>
      <vt:lpstr>Abstract Factory Pattern (cont…)</vt:lpstr>
      <vt:lpstr>Factory Method Pattern</vt:lpstr>
      <vt:lpstr>Factory Method Pattern (cont…)</vt:lpstr>
      <vt:lpstr>Factory Method Pattern (cont…)</vt:lpstr>
      <vt:lpstr>Factory Method Pattern (cont…)</vt:lpstr>
      <vt:lpstr>Factory Method Pattern (cont…)</vt:lpstr>
      <vt:lpstr>Factory Method Pattern (cont…)</vt:lpstr>
      <vt:lpstr>Factory Method Pattern (cont…)</vt:lpstr>
      <vt:lpstr>Factory Method Pattern (cont…)</vt:lpstr>
      <vt:lpstr>Factory Method Pattern (cont…)</vt:lpstr>
      <vt:lpstr>Factory Method Pattern (cont…)</vt:lpstr>
      <vt:lpstr>Factory Method Pattern (cont…)</vt:lpstr>
      <vt:lpstr>Builder Pattern</vt:lpstr>
      <vt:lpstr>Builder Pattern (cont…)</vt:lpstr>
      <vt:lpstr>Builder Pattern (cont…)</vt:lpstr>
      <vt:lpstr>Builder Pattern (cont…)</vt:lpstr>
      <vt:lpstr>Builder Pattern (cont…)</vt:lpstr>
      <vt:lpstr>Builder Pattern (cont…)</vt:lpstr>
      <vt:lpstr>Builder Pattern (cont…)</vt:lpstr>
      <vt:lpstr>Builder Pattern (cont…)</vt:lpstr>
      <vt:lpstr>Builder Pattern (cont…)</vt:lpstr>
      <vt:lpstr>Builder Pattern (cont…)</vt:lpstr>
      <vt:lpstr>Builder Pattern (cont…)</vt:lpstr>
      <vt:lpstr>Builder Pattern (cont…)</vt:lpstr>
      <vt:lpstr>Builder Pattern (cont…)</vt:lpstr>
      <vt:lpstr>Prototype Pattern</vt:lpstr>
      <vt:lpstr>Prototype Pattern (cont…)</vt:lpstr>
      <vt:lpstr>Prototype Pattern (cont…)</vt:lpstr>
      <vt:lpstr>Prototype Pattern (cont…)</vt:lpstr>
      <vt:lpstr>Prototype Pattern (cont…)</vt:lpstr>
      <vt:lpstr>Prototype Pattern (cont…)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Patterns</dc:title>
  <dc:creator>User</dc:creator>
  <cp:lastModifiedBy>Surya Teja</cp:lastModifiedBy>
  <cp:revision>236</cp:revision>
  <dcterms:created xsi:type="dcterms:W3CDTF">2006-08-16T00:00:00Z</dcterms:created>
  <dcterms:modified xsi:type="dcterms:W3CDTF">2014-09-03T13:19:02Z</dcterms:modified>
</cp:coreProperties>
</file>